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1pPr>
    <a:lvl2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2pPr>
    <a:lvl3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3pPr>
    <a:lvl4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4pPr>
    <a:lvl5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5pPr>
    <a:lvl6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6pPr>
    <a:lvl7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7pPr>
    <a:lvl8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8pPr>
    <a:lvl9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Row>
  </a:tblStyle>
  <a:tblStyle styleId="{C7B018BB-80A7-4F77-B60F-C8B233D01FF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3A39E5"/>
        </a:fontRef>
        <a:srgbClr val="3A39E5"/>
      </a:tcTxStyle>
      <a:tcStyle>
        <a:tcBdr>
          <a:left>
            <a:ln w="12700" cap="flat">
              <a:solidFill>
                <a:srgbClr val="525760"/>
              </a:solidFill>
              <a:prstDash val="solid"/>
              <a:miter lim="400000"/>
            </a:ln>
          </a:left>
          <a:right>
            <a:ln w="38100" cap="flat">
              <a:solidFill>
                <a:schemeClr val="accent1"/>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noFill/>
              <a:miter lim="400000"/>
            </a:ln>
          </a:top>
          <a:bottom>
            <a:ln w="12700" cap="flat">
              <a:solidFill>
                <a:srgbClr val="5257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257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solidFill>
        </a:fill>
      </a:tcStyle>
    </a:firstRow>
  </a:tblStyle>
  <a:tblStyle styleId="{EEE7283C-3CF3-47DC-8721-378D4A62B22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AEAEA"/>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4"/>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6060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6060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2">
              <a:hueOff val="45357"/>
              <a:satOff val="2412"/>
              <a:lumOff val="-28753"/>
            </a:schemeClr>
          </a:solidFill>
        </a:fill>
      </a:tcStyle>
    </a:firstRow>
  </a:tblStyle>
  <a:tblStyle styleId="{CF821DB8-F4EB-4A41-A1BA-3FCAFE7338EE}" styleName="">
    <a:tblBg/>
    <a:wholeTbl>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12700" cap="flat">
              <a:solidFill>
                <a:srgbClr val="545A62"/>
              </a:solidFill>
              <a:prstDash val="solid"/>
              <a:miter lim="400000"/>
            </a:ln>
          </a:top>
          <a:bottom>
            <a:ln w="12700" cap="flat">
              <a:solidFill>
                <a:srgbClr val="545A62"/>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wholeTbl>
    <a:band2H>
      <a:tcTxStyle b="def" i="def"/>
      <a:tcStyle>
        <a:tcBdr/>
        <a:fill>
          <a:solidFill>
            <a:srgbClr val="E9FAFF"/>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D5D5D"/>
              </a:solidFill>
              <a:prstDash val="solid"/>
              <a:miter lim="400000"/>
            </a:ln>
          </a:left>
          <a:right>
            <a:ln w="12700" cap="flat">
              <a:solidFill>
                <a:srgbClr val="545A62"/>
              </a:solidFill>
              <a:prstDash val="solid"/>
              <a:miter lim="400000"/>
            </a:ln>
          </a:right>
          <a:top>
            <a:ln w="12700" cap="flat">
              <a:solidFill>
                <a:srgbClr val="555A61"/>
              </a:solidFill>
              <a:prstDash val="solid"/>
              <a:miter lim="400000"/>
            </a:ln>
          </a:top>
          <a:bottom>
            <a:ln w="12700" cap="flat">
              <a:solidFill>
                <a:srgbClr val="555A61"/>
              </a:solidFill>
              <a:prstDash val="solid"/>
              <a:miter lim="400000"/>
            </a:ln>
          </a:bottom>
          <a:insideH>
            <a:ln w="12700" cap="flat">
              <a:solidFill>
                <a:srgbClr val="555A61"/>
              </a:solidFill>
              <a:prstDash val="solid"/>
              <a:miter lim="400000"/>
            </a:ln>
          </a:insideH>
          <a:insideV>
            <a:ln w="12700" cap="flat">
              <a:solidFill>
                <a:srgbClr val="555A61"/>
              </a:solidFill>
              <a:prstDash val="solid"/>
              <a:miter lim="400000"/>
            </a:ln>
          </a:insideV>
        </a:tcBdr>
        <a:fill>
          <a:solidFill>
            <a:schemeClr val="accent2">
              <a:hueOff val="-527787"/>
              <a:satOff val="-26837"/>
              <a:lumOff val="15324"/>
            </a:schemeClr>
          </a:solidFill>
        </a:fill>
      </a:tcStyle>
    </a:firstCol>
    <a:lastRow>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38100" cap="flat">
              <a:solidFill>
                <a:srgbClr val="545A62"/>
              </a:solidFill>
              <a:prstDash val="solid"/>
              <a:miter lim="400000"/>
            </a:ln>
          </a:top>
          <a:bottom>
            <a:ln w="12700" cap="flat">
              <a:solidFill>
                <a:srgbClr val="5D5D5D"/>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1">
              <a:hueOff val="-1238625"/>
              <a:satOff val="-6134"/>
              <a:lumOff val="8689"/>
            </a:schemeClr>
          </a:solidFill>
        </a:fill>
      </a:tcStyle>
    </a:firstRow>
  </a:tblStyle>
  <a:tblStyle styleId="{33BA23B1-9221-436E-865A-0063620EA4FD}"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F6F4E4"/>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3585F"/>
              </a:solidFill>
              <a:prstDash val="solid"/>
              <a:miter lim="400000"/>
            </a:ln>
          </a:left>
          <a:right>
            <a:ln w="381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5">
              <a:hueOff val="503731"/>
              <a:lumOff val="7092"/>
            </a:schemeClr>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4585E"/>
              </a:solidFill>
              <a:prstDash val="solid"/>
              <a:miter lim="400000"/>
            </a:ln>
          </a:insideH>
          <a:insideV>
            <a:ln w="12700" cap="flat">
              <a:solidFill>
                <a:srgbClr val="606060"/>
              </a:solidFill>
              <a:prstDash val="solid"/>
              <a:miter lim="400000"/>
            </a:ln>
          </a:insideV>
        </a:tcBdr>
        <a:fill>
          <a:solidFill>
            <a:schemeClr val="accent5"/>
          </a:solidFill>
        </a:fill>
      </a:tcStyle>
    </a:firstRow>
  </a:tblStyle>
  <a:tblStyle styleId="{2708684C-4D16-4618-839F-0558EEFCDFE6}" styleName="">
    <a:tblBg/>
    <a:wholeTbl>
      <a:tcTxStyle b="off" i="off">
        <a:font>
          <a:latin typeface="Founders Grotesk"/>
          <a:ea typeface="Founders Grotesk"/>
          <a:cs typeface="Founders Grotesk"/>
        </a:font>
        <a:srgbClr val="53585F"/>
      </a:tcTxStyle>
      <a:tcStyle>
        <a:tcBdr>
          <a:left>
            <a:ln w="12700" cap="flat">
              <a:solidFill>
                <a:srgbClr val="A8A8A8"/>
              </a:solidFill>
              <a:prstDash val="solid"/>
              <a:miter lim="400000"/>
            </a:ln>
          </a:left>
          <a:right>
            <a:ln w="12700" cap="flat">
              <a:solidFill>
                <a:srgbClr val="A8A8A8"/>
              </a:solidFill>
              <a:prstDash val="solid"/>
              <a:miter lim="400000"/>
            </a:ln>
          </a:right>
          <a:top>
            <a:ln w="12700" cap="flat">
              <a:solidFill>
                <a:srgbClr val="A8A8A8"/>
              </a:solidFill>
              <a:prstDash val="solid"/>
              <a:miter lim="400000"/>
            </a:ln>
          </a:top>
          <a:bottom>
            <a:ln w="12700" cap="flat">
              <a:solidFill>
                <a:srgbClr val="A8A8A8"/>
              </a:solidFill>
              <a:prstDash val="solid"/>
              <a:miter lim="400000"/>
            </a:ln>
          </a:bottom>
          <a:insideH>
            <a:ln w="12700" cap="flat">
              <a:solidFill>
                <a:srgbClr val="A8A8A8"/>
              </a:solidFill>
              <a:prstDash val="solid"/>
              <a:miter lim="400000"/>
            </a:ln>
          </a:insideH>
          <a:insideV>
            <a:ln w="12700" cap="flat">
              <a:solidFill>
                <a:srgbClr val="A8A8A8"/>
              </a:solidFill>
              <a:prstDash val="solid"/>
              <a:miter lim="400000"/>
            </a:ln>
          </a:insideV>
        </a:tcBdr>
        <a:fill>
          <a:noFill/>
        </a:fill>
      </a:tcStyle>
    </a:wholeTbl>
    <a:band2H>
      <a:tcTxStyle b="def" i="def"/>
      <a:tcStyle>
        <a:tcBdr/>
        <a:fill>
          <a:solidFill>
            <a:srgbClr val="DCDEE0"/>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5666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A6AA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EBEB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6AAA9"/>
              </a:solidFill>
              <a:prstDash val="solid"/>
              <a:miter lim="400000"/>
            </a:ln>
          </a:top>
          <a:bottom>
            <a:ln w="38100" cap="flat">
              <a:solidFill>
                <a:srgbClr val="656667"/>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A8A8A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We are going to be focusing on the classification, how IPCs work in general and factors that should be considered while choosing one over another rather than going into too much detail about any single one. I figured if I did that no one would remember anything and it would be like reading a man page which isn’t terribly useful.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Except synchronisation techniques.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2" name="Line"/>
          <p:cNvSpPr/>
          <p:nvPr/>
        </p:nvSpPr>
        <p:spPr>
          <a:xfrm>
            <a:off x="635000" y="12192000"/>
            <a:ext cx="23114000" cy="0"/>
          </a:xfrm>
          <a:prstGeom prst="line">
            <a:avLst/>
          </a:prstGeom>
          <a:ln w="38100">
            <a:solidFill>
              <a:schemeClr val="accent2"/>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 name="ASHWIN MURALI 05/02/20"/>
          <p:cNvSpPr txBox="1"/>
          <p:nvPr>
            <p:ph type="body" sz="quarter" idx="13" hasCustomPrompt="1"/>
          </p:nvPr>
        </p:nvSpPr>
        <p:spPr>
          <a:xfrm>
            <a:off x="571500" y="12269258"/>
            <a:ext cx="23235147" cy="555245"/>
          </a:xfrm>
          <a:prstGeom prst="rect">
            <a:avLst/>
          </a:prstGeom>
        </p:spPr>
        <p:txBody>
          <a:bodyPr/>
          <a:lstStyle>
            <a:lvl1pPr defTabSz="825500">
              <a:lnSpc>
                <a:spcPct val="100000"/>
              </a:lnSpc>
              <a:tabLst/>
              <a:defRPr b="1" cap="all" spc="168" sz="2800">
                <a:solidFill>
                  <a:srgbClr val="70BFF8"/>
                </a:solidFill>
                <a:latin typeface="Founders Grotesk Condensed"/>
                <a:ea typeface="Founders Grotesk Condensed"/>
                <a:cs typeface="Founders Grotesk Condensed"/>
                <a:sym typeface="Founders Grotesk Condensed"/>
              </a:defRPr>
            </a:lvl1pPr>
          </a:lstStyle>
          <a:p>
            <a:pPr/>
            <a:r>
              <a:t>Author and Date </a:t>
            </a:r>
          </a:p>
        </p:txBody>
      </p:sp>
      <p:sp>
        <p:nvSpPr>
          <p:cNvPr id="14" name="Line"/>
          <p:cNvSpPr/>
          <p:nvPr/>
        </p:nvSpPr>
        <p:spPr>
          <a:xfrm>
            <a:off x="635000" y="9443335"/>
            <a:ext cx="23114000" cy="63502"/>
          </a:xfrm>
          <a:prstGeom prst="line">
            <a:avLst/>
          </a:prstGeom>
          <a:ln w="38100">
            <a:solidFill>
              <a:schemeClr val="accent2"/>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5" name="Presentation Title"/>
          <p:cNvSpPr txBox="1"/>
          <p:nvPr>
            <p:ph type="title" hasCustomPrompt="1"/>
          </p:nvPr>
        </p:nvSpPr>
        <p:spPr>
          <a:xfrm>
            <a:off x="571500" y="9525885"/>
            <a:ext cx="23235147" cy="2647065"/>
          </a:xfrm>
          <a:prstGeom prst="rect">
            <a:avLst/>
          </a:prstGeom>
        </p:spPr>
        <p:txBody>
          <a:bodyPr/>
          <a:lstStyle>
            <a:lvl1pPr>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16" name="Body Level One…"/>
          <p:cNvSpPr txBox="1"/>
          <p:nvPr>
            <p:ph type="body" sz="quarter" idx="1" hasCustomPrompt="1"/>
          </p:nvPr>
        </p:nvSpPr>
        <p:spPr>
          <a:xfrm>
            <a:off x="571500" y="847716"/>
            <a:ext cx="23235147" cy="2324101"/>
          </a:xfrm>
          <a:prstGeom prst="rect">
            <a:avLst/>
          </a:prstGeom>
        </p:spPr>
        <p:txBody>
          <a:bodyPr/>
          <a:lstStyle>
            <a:lvl1pPr defTabSz="825500">
              <a:lnSpc>
                <a:spcPct val="80000"/>
              </a:lnSpc>
              <a:tabLst/>
              <a:defRPr spc="-79">
                <a:solidFill>
                  <a:schemeClr val="accent4"/>
                </a:solidFill>
                <a:latin typeface="Founders Grotesk"/>
                <a:ea typeface="Founders Grotesk"/>
                <a:cs typeface="Founders Grotesk"/>
                <a:sym typeface="Founders Grotesk"/>
              </a:defRPr>
            </a:lvl1pPr>
            <a:lvl2pPr defTabSz="825500">
              <a:lnSpc>
                <a:spcPct val="80000"/>
              </a:lnSpc>
              <a:tabLst/>
              <a:defRPr spc="-79">
                <a:solidFill>
                  <a:schemeClr val="accent4"/>
                </a:solidFill>
                <a:latin typeface="Founders Grotesk"/>
                <a:ea typeface="Founders Grotesk"/>
                <a:cs typeface="Founders Grotesk"/>
                <a:sym typeface="Founders Grotesk"/>
              </a:defRPr>
            </a:lvl2pPr>
            <a:lvl3pPr defTabSz="825500">
              <a:lnSpc>
                <a:spcPct val="80000"/>
              </a:lnSpc>
              <a:tabLst/>
              <a:defRPr spc="-79">
                <a:solidFill>
                  <a:schemeClr val="accent4"/>
                </a:solidFill>
                <a:latin typeface="Founders Grotesk"/>
                <a:ea typeface="Founders Grotesk"/>
                <a:cs typeface="Founders Grotesk"/>
                <a:sym typeface="Founders Grotesk"/>
              </a:defRPr>
            </a:lvl3pPr>
            <a:lvl4pPr defTabSz="825500">
              <a:lnSpc>
                <a:spcPct val="80000"/>
              </a:lnSpc>
              <a:tabLst/>
              <a:defRPr spc="-79">
                <a:solidFill>
                  <a:schemeClr val="accent4"/>
                </a:solidFill>
                <a:latin typeface="Founders Grotesk"/>
                <a:ea typeface="Founders Grotesk"/>
                <a:cs typeface="Founders Grotesk"/>
                <a:sym typeface="Founders Grotesk"/>
              </a:defRPr>
            </a:lvl4pPr>
            <a:lvl5pPr defTabSz="825500">
              <a:lnSpc>
                <a:spcPct val="80000"/>
              </a:lnSpc>
              <a:tabLst/>
              <a:defRPr spc="-79">
                <a:solidFill>
                  <a:schemeClr val="accent4"/>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prstGeom prst="rect">
            <a:avLst/>
          </a:prstGeom>
        </p:spPr>
        <p:txBody>
          <a:bodyPr/>
          <a:lstStyle/>
          <a:p>
            <a:pPr/>
            <a:r>
              <a:t>Agenda Title</a:t>
            </a:r>
          </a:p>
        </p:txBody>
      </p:sp>
      <p:sp>
        <p:nvSpPr>
          <p:cNvPr id="109" name="Body Level One…"/>
          <p:cNvSpPr txBox="1"/>
          <p:nvPr>
            <p:ph type="body" idx="1" hasCustomPrompt="1"/>
          </p:nvPr>
        </p:nvSpPr>
        <p:spPr>
          <a:prstGeom prst="rect">
            <a:avLst/>
          </a:prstGeom>
        </p:spPr>
        <p:txBody>
          <a:bodyPr/>
          <a:lstStyle/>
          <a:p>
            <a:pPr/>
            <a:r>
              <a:t>Agenda Topics</a:t>
            </a:r>
          </a:p>
          <a:p>
            <a:pPr lvl="1"/>
            <a:r>
              <a:t/>
            </a:r>
          </a:p>
          <a:p>
            <a:pPr lvl="2"/>
            <a:r>
              <a:t/>
            </a:r>
          </a:p>
          <a:p>
            <a:pPr lvl="3"/>
            <a:r>
              <a:t/>
            </a:r>
          </a:p>
          <a:p>
            <a:pPr lvl="4"/>
            <a:r>
              <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117" name="Body Level One…"/>
          <p:cNvSpPr txBox="1"/>
          <p:nvPr>
            <p:ph type="body" sz="half" idx="1" hasCustomPrompt="1"/>
          </p:nvPr>
        </p:nvSpPr>
        <p:spPr>
          <a:xfrm>
            <a:off x="571500" y="3898900"/>
            <a:ext cx="23236826" cy="5499100"/>
          </a:xfrm>
          <a:prstGeom prst="rect">
            <a:avLst/>
          </a:prstGeom>
        </p:spPr>
        <p:txBody>
          <a:bodyPr anchor="ctr"/>
          <a:lstStyle>
            <a:lvl1pPr defTabSz="825500">
              <a:lnSpc>
                <a:spcPct val="100000"/>
              </a:lnSpc>
              <a:tabLst/>
              <a:defRPr spc="-239" sz="12000">
                <a:solidFill>
                  <a:schemeClr val="accent1"/>
                </a:solidFill>
                <a:latin typeface="Founders Grotesk"/>
                <a:ea typeface="Founders Grotesk"/>
                <a:cs typeface="Founders Grotesk"/>
                <a:sym typeface="Founders Grotesk"/>
              </a:defRPr>
            </a:lvl1pPr>
            <a:lvl2pPr defTabSz="825500">
              <a:lnSpc>
                <a:spcPct val="100000"/>
              </a:lnSpc>
              <a:tabLst/>
              <a:defRPr spc="-239" sz="12000">
                <a:solidFill>
                  <a:schemeClr val="accent1"/>
                </a:solidFill>
                <a:latin typeface="Founders Grotesk"/>
                <a:ea typeface="Founders Grotesk"/>
                <a:cs typeface="Founders Grotesk"/>
                <a:sym typeface="Founders Grotesk"/>
              </a:defRPr>
            </a:lvl2pPr>
            <a:lvl3pPr defTabSz="825500">
              <a:lnSpc>
                <a:spcPct val="100000"/>
              </a:lnSpc>
              <a:tabLst/>
              <a:defRPr spc="-239" sz="12000">
                <a:solidFill>
                  <a:schemeClr val="accent1"/>
                </a:solidFill>
                <a:latin typeface="Founders Grotesk"/>
                <a:ea typeface="Founders Grotesk"/>
                <a:cs typeface="Founders Grotesk"/>
                <a:sym typeface="Founders Grotesk"/>
              </a:defRPr>
            </a:lvl3pPr>
            <a:lvl4pPr defTabSz="825500">
              <a:lnSpc>
                <a:spcPct val="100000"/>
              </a:lnSpc>
              <a:tabLst/>
              <a:defRPr spc="-239" sz="12000">
                <a:solidFill>
                  <a:schemeClr val="accent1"/>
                </a:solidFill>
                <a:latin typeface="Founders Grotesk"/>
                <a:ea typeface="Founders Grotesk"/>
                <a:cs typeface="Founders Grotesk"/>
                <a:sym typeface="Founders Grotesk"/>
              </a:defRPr>
            </a:lvl4pPr>
            <a:lvl5pPr defTabSz="825500">
              <a:lnSpc>
                <a:spcPct val="100000"/>
              </a:lnSpc>
              <a:tabLst/>
              <a:defRPr spc="-239" sz="12000">
                <a:solidFill>
                  <a:schemeClr val="accent1"/>
                </a:solidFill>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25" name="Body Level One…"/>
          <p:cNvSpPr txBox="1"/>
          <p:nvPr>
            <p:ph type="body" idx="1" hasCustomPrompt="1"/>
          </p:nvPr>
        </p:nvSpPr>
        <p:spPr>
          <a:xfrm>
            <a:off x="634999" y="1346200"/>
            <a:ext cx="23241001" cy="8451368"/>
          </a:xfrm>
          <a:prstGeom prst="rect">
            <a:avLst/>
          </a:prstGeom>
        </p:spPr>
        <p:txBody>
          <a:bodyPr anchor="b"/>
          <a:lstStyle>
            <a:lvl1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1pPr>
            <a:lvl2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2pPr>
            <a:lvl3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3pPr>
            <a:lvl4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4pPr>
            <a:lvl5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6" name="Fact information"/>
          <p:cNvSpPr txBox="1"/>
          <p:nvPr>
            <p:ph type="body" sz="quarter" idx="13" hasCustomPrompt="1"/>
          </p:nvPr>
        </p:nvSpPr>
        <p:spPr>
          <a:xfrm>
            <a:off x="635000" y="9170947"/>
            <a:ext cx="23241000" cy="932816"/>
          </a:xfrm>
          <a:prstGeom prst="rect">
            <a:avLst/>
          </a:prstGeom>
        </p:spPr>
        <p:txBody>
          <a:bodyPr/>
          <a:lstStyle>
            <a:lvl1pPr defTabSz="817244">
              <a:lnSpc>
                <a:spcPct val="80000"/>
              </a:lnSpc>
              <a:tabLst/>
              <a:defRPr spc="-54" sz="5445">
                <a:solidFill>
                  <a:schemeClr val="accent1"/>
                </a:solidFill>
              </a:defRPr>
            </a:lvl1pPr>
          </a:lstStyle>
          <a:p>
            <a:pPr/>
            <a:r>
              <a:t>Fact information</a:t>
            </a:r>
          </a:p>
        </p:txBody>
      </p:sp>
      <p:sp>
        <p:nvSpPr>
          <p:cNvPr id="12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C3D9E0"/>
        </a:solidFill>
      </p:bgPr>
    </p:bg>
    <p:spTree>
      <p:nvGrpSpPr>
        <p:cNvPr id="1" name=""/>
        <p:cNvGrpSpPr/>
        <p:nvPr/>
      </p:nvGrpSpPr>
      <p:grpSpPr>
        <a:xfrm>
          <a:off x="0" y="0"/>
          <a:ext cx="0" cy="0"/>
          <a:chOff x="0" y="0"/>
          <a:chExt cx="0" cy="0"/>
        </a:xfrm>
      </p:grpSpPr>
      <p:sp>
        <p:nvSpPr>
          <p:cNvPr id="134" name="Line"/>
          <p:cNvSpPr/>
          <p:nvPr/>
        </p:nvSpPr>
        <p:spPr>
          <a:xfrm>
            <a:off x="635000" y="12192000"/>
            <a:ext cx="23114000" cy="0"/>
          </a:xfrm>
          <a:prstGeom prst="line">
            <a:avLst/>
          </a:prstGeom>
          <a:ln w="38100">
            <a:solidFill>
              <a:schemeClr val="accent1">
                <a:hueOff val="-42304"/>
                <a:satOff val="23749"/>
                <a:lumOff val="-45745"/>
              </a:schemeClr>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5"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36" name="Attribution"/>
          <p:cNvSpPr txBox="1"/>
          <p:nvPr>
            <p:ph type="body" sz="quarter" idx="13" hasCustomPrompt="1"/>
          </p:nvPr>
        </p:nvSpPr>
        <p:spPr>
          <a:xfrm>
            <a:off x="1148060" y="9247147"/>
            <a:ext cx="22707182" cy="932816"/>
          </a:xfrm>
          <a:prstGeom prst="rect">
            <a:avLst/>
          </a:prstGeom>
        </p:spPr>
        <p:txBody>
          <a:bodyPr anchor="ctr"/>
          <a:lstStyle>
            <a:lvl1pPr defTabSz="817244">
              <a:lnSpc>
                <a:spcPct val="80000"/>
              </a:lnSpc>
              <a:tabLst/>
              <a:defRPr spc="-54" sz="5445">
                <a:solidFill>
                  <a:schemeClr val="accent1"/>
                </a:solidFill>
              </a:defRPr>
            </a:lvl1pPr>
          </a:lstStyle>
          <a:p>
            <a:pPr/>
            <a:r>
              <a:t>Attribution</a:t>
            </a:r>
          </a:p>
        </p:txBody>
      </p:sp>
      <p:sp>
        <p:nvSpPr>
          <p:cNvPr id="137" name="Body Level One…"/>
          <p:cNvSpPr txBox="1"/>
          <p:nvPr>
            <p:ph type="body" sz="half" idx="1" hasCustomPrompt="1"/>
          </p:nvPr>
        </p:nvSpPr>
        <p:spPr>
          <a:xfrm>
            <a:off x="515838" y="741381"/>
            <a:ext cx="23241001" cy="4970080"/>
          </a:xfrm>
          <a:prstGeom prst="rect">
            <a:avLst/>
          </a:prstGeom>
        </p:spPr>
        <p:txBody>
          <a:bodyPr/>
          <a:lstStyle>
            <a:lvl1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1pPr>
            <a:lvl2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2pPr>
            <a:lvl3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3pPr>
            <a:lvl4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4pPr>
            <a:lvl5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5pPr>
          </a:lstStyle>
          <a:p>
            <a:pPr/>
            <a:r>
              <a:t>“Notable Quote”</a:t>
            </a:r>
          </a:p>
          <a:p>
            <a:pPr lvl="1"/>
            <a:r>
              <a:t/>
            </a:r>
          </a:p>
          <a:p>
            <a:pPr lvl="2"/>
            <a:r>
              <a:t/>
            </a:r>
          </a:p>
          <a:p>
            <a:pPr lvl="3"/>
            <a:r>
              <a:t/>
            </a:r>
          </a:p>
          <a:p>
            <a:pPr lvl="4"/>
            <a:r>
              <a:t/>
            </a:r>
          </a:p>
        </p:txBody>
      </p:sp>
      <p:sp>
        <p:nvSpPr>
          <p:cNvPr id="13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FFF"/>
        </a:solidFill>
      </p:bgPr>
    </p:bg>
    <p:spTree>
      <p:nvGrpSpPr>
        <p:cNvPr id="1" name=""/>
        <p:cNvGrpSpPr/>
        <p:nvPr/>
      </p:nvGrpSpPr>
      <p:grpSpPr>
        <a:xfrm>
          <a:off x="0" y="0"/>
          <a:ext cx="0" cy="0"/>
          <a:chOff x="0" y="0"/>
          <a:chExt cx="0" cy="0"/>
        </a:xfrm>
      </p:grpSpPr>
      <p:sp>
        <p:nvSpPr>
          <p:cNvPr id="145" name="Image"/>
          <p:cNvSpPr/>
          <p:nvPr>
            <p:ph type="pic" sz="half" idx="13"/>
          </p:nvPr>
        </p:nvSpPr>
        <p:spPr>
          <a:xfrm>
            <a:off x="12192000" y="-1003300"/>
            <a:ext cx="11557000" cy="7679267"/>
          </a:xfrm>
          <a:prstGeom prst="rect">
            <a:avLst/>
          </a:prstGeom>
        </p:spPr>
        <p:txBody>
          <a:bodyPr lIns="91439" tIns="45719" rIns="91439" bIns="45719">
            <a:noAutofit/>
          </a:bodyPr>
          <a:lstStyle/>
          <a:p>
            <a:pPr/>
          </a:p>
        </p:txBody>
      </p:sp>
      <p:sp>
        <p:nvSpPr>
          <p:cNvPr id="146" name="Image"/>
          <p:cNvSpPr/>
          <p:nvPr>
            <p:ph type="pic" sz="half" idx="14"/>
          </p:nvPr>
        </p:nvSpPr>
        <p:spPr>
          <a:xfrm>
            <a:off x="12192000" y="5397500"/>
            <a:ext cx="11557000" cy="7749789"/>
          </a:xfrm>
          <a:prstGeom prst="rect">
            <a:avLst/>
          </a:prstGeom>
        </p:spPr>
        <p:txBody>
          <a:bodyPr lIns="91439" tIns="45719" rIns="91439" bIns="45719">
            <a:noAutofit/>
          </a:bodyPr>
          <a:lstStyle/>
          <a:p>
            <a:pPr/>
          </a:p>
        </p:txBody>
      </p:sp>
      <p:sp>
        <p:nvSpPr>
          <p:cNvPr id="147" name="Image"/>
          <p:cNvSpPr/>
          <p:nvPr>
            <p:ph type="pic" idx="15"/>
          </p:nvPr>
        </p:nvSpPr>
        <p:spPr>
          <a:xfrm>
            <a:off x="571500" y="-698500"/>
            <a:ext cx="11684000" cy="14426494"/>
          </a:xfrm>
          <a:prstGeom prst="rect">
            <a:avLst/>
          </a:prstGeom>
        </p:spPr>
        <p:txBody>
          <a:bodyPr lIns="91439" tIns="45719" rIns="91439" bIns="45719">
            <a:noAutofit/>
          </a:bodyPr>
          <a:lstStyle/>
          <a:p>
            <a:pPr/>
          </a:p>
        </p:txBody>
      </p:sp>
      <p:sp>
        <p:nvSpPr>
          <p:cNvPr id="14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FFF"/>
        </a:solidFill>
      </p:bgPr>
    </p:bg>
    <p:spTree>
      <p:nvGrpSpPr>
        <p:cNvPr id="1" name=""/>
        <p:cNvGrpSpPr/>
        <p:nvPr/>
      </p:nvGrpSpPr>
      <p:grpSpPr>
        <a:xfrm>
          <a:off x="0" y="0"/>
          <a:ext cx="0" cy="0"/>
          <a:chOff x="0" y="0"/>
          <a:chExt cx="0" cy="0"/>
        </a:xfrm>
      </p:grpSpPr>
      <p:sp>
        <p:nvSpPr>
          <p:cNvPr id="155" name="1054398042_3378x2084.jpg"/>
          <p:cNvSpPr/>
          <p:nvPr>
            <p:ph type="pic" idx="13"/>
          </p:nvPr>
        </p:nvSpPr>
        <p:spPr>
          <a:xfrm>
            <a:off x="0" y="-2984500"/>
            <a:ext cx="28333700" cy="17479999"/>
          </a:xfrm>
          <a:prstGeom prst="rect">
            <a:avLst/>
          </a:prstGeom>
        </p:spPr>
        <p:txBody>
          <a:bodyPr lIns="91439" tIns="45719" rIns="91439" bIns="45719">
            <a:noAutofit/>
          </a:bodyPr>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4" name="1054398042_3378x2084.jpg"/>
          <p:cNvSpPr/>
          <p:nvPr>
            <p:ph type="pic" idx="13"/>
          </p:nvPr>
        </p:nvSpPr>
        <p:spPr>
          <a:xfrm>
            <a:off x="0" y="-3898900"/>
            <a:ext cx="28587700" cy="17636699"/>
          </a:xfrm>
          <a:prstGeom prst="rect">
            <a:avLst/>
          </a:prstGeom>
        </p:spPr>
        <p:txBody>
          <a:bodyPr lIns="91439" tIns="45719" rIns="91439" bIns="45719">
            <a:noAutofit/>
          </a:bodyPr>
          <a:lstStyle/>
          <a:p>
            <a:pPr/>
          </a:p>
        </p:txBody>
      </p:sp>
      <p:sp>
        <p:nvSpPr>
          <p:cNvPr id="25" name="Author and Date"/>
          <p:cNvSpPr txBox="1"/>
          <p:nvPr>
            <p:ph type="body" sz="quarter" idx="14" hasCustomPrompt="1"/>
          </p:nvPr>
        </p:nvSpPr>
        <p:spPr>
          <a:xfrm>
            <a:off x="571500" y="12269258"/>
            <a:ext cx="23241000" cy="555245"/>
          </a:xfrm>
          <a:prstGeom prst="rect">
            <a:avLst/>
          </a:prstGeom>
        </p:spPr>
        <p:txBody>
          <a:bodyPr/>
          <a:lstStyle>
            <a:lvl1pPr defTabSz="825500">
              <a:lnSpc>
                <a:spcPct val="100000"/>
              </a:lnSpc>
              <a:tabLst/>
              <a:defRPr b="1" cap="all" spc="168" sz="2800">
                <a:solidFill>
                  <a:srgbClr val="FFFFFF"/>
                </a:solidFill>
                <a:latin typeface="Founders Grotesk Condensed"/>
                <a:ea typeface="Founders Grotesk Condensed"/>
                <a:cs typeface="Founders Grotesk Condensed"/>
                <a:sym typeface="Founders Grotesk Condensed"/>
              </a:defRPr>
            </a:lvl1pPr>
          </a:lstStyle>
          <a:p>
            <a:pPr/>
            <a:r>
              <a:t>Author and Date</a:t>
            </a:r>
          </a:p>
        </p:txBody>
      </p:sp>
      <p:sp>
        <p:nvSpPr>
          <p:cNvPr id="26" name="Body Level One…"/>
          <p:cNvSpPr txBox="1"/>
          <p:nvPr>
            <p:ph type="body" sz="quarter" idx="1" hasCustomPrompt="1"/>
          </p:nvPr>
        </p:nvSpPr>
        <p:spPr>
          <a:xfrm>
            <a:off x="571500" y="853952"/>
            <a:ext cx="23241000" cy="2321049"/>
          </a:xfrm>
          <a:prstGeom prst="rect">
            <a:avLst/>
          </a:prstGeom>
        </p:spPr>
        <p:txBody>
          <a:bodyPr/>
          <a:lstStyle>
            <a:lvl1pPr defTabSz="825500">
              <a:lnSpc>
                <a:spcPct val="80000"/>
              </a:lnSpc>
              <a:tabLst/>
              <a:defRPr spc="-79">
                <a:solidFill>
                  <a:srgbClr val="FFFFFF"/>
                </a:solidFill>
                <a:latin typeface="Founders Grotesk"/>
                <a:ea typeface="Founders Grotesk"/>
                <a:cs typeface="Founders Grotesk"/>
                <a:sym typeface="Founders Grotesk"/>
              </a:defRPr>
            </a:lvl1pPr>
            <a:lvl2pPr defTabSz="825500">
              <a:lnSpc>
                <a:spcPct val="80000"/>
              </a:lnSpc>
              <a:tabLst/>
              <a:defRPr spc="-79">
                <a:solidFill>
                  <a:srgbClr val="FFFFFF"/>
                </a:solidFill>
                <a:latin typeface="Founders Grotesk"/>
                <a:ea typeface="Founders Grotesk"/>
                <a:cs typeface="Founders Grotesk"/>
                <a:sym typeface="Founders Grotesk"/>
              </a:defRPr>
            </a:lvl2pPr>
            <a:lvl3pPr defTabSz="825500">
              <a:lnSpc>
                <a:spcPct val="80000"/>
              </a:lnSpc>
              <a:tabLst/>
              <a:defRPr spc="-79">
                <a:solidFill>
                  <a:srgbClr val="FFFFFF"/>
                </a:solidFill>
                <a:latin typeface="Founders Grotesk"/>
                <a:ea typeface="Founders Grotesk"/>
                <a:cs typeface="Founders Grotesk"/>
                <a:sym typeface="Founders Grotesk"/>
              </a:defRPr>
            </a:lvl3pPr>
            <a:lvl4pPr defTabSz="825500">
              <a:lnSpc>
                <a:spcPct val="80000"/>
              </a:lnSpc>
              <a:tabLst/>
              <a:defRPr spc="-79">
                <a:solidFill>
                  <a:srgbClr val="FFFFFF"/>
                </a:solidFill>
                <a:latin typeface="Founders Grotesk"/>
                <a:ea typeface="Founders Grotesk"/>
                <a:cs typeface="Founders Grotesk"/>
                <a:sym typeface="Founders Grotesk"/>
              </a:defRPr>
            </a:lvl4pPr>
            <a:lvl5pPr defTabSz="825500">
              <a:lnSpc>
                <a:spcPct val="80000"/>
              </a:lnSpc>
              <a:tabLst/>
              <a:defRPr spc="-79">
                <a:solidFill>
                  <a:srgbClr val="FFFFFF"/>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27"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8" name="Line"/>
          <p:cNvSpPr/>
          <p:nvPr/>
        </p:nvSpPr>
        <p:spPr>
          <a:xfrm>
            <a:off x="635000" y="9443335"/>
            <a:ext cx="23114000" cy="63502"/>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29" name="Presentation Title"/>
          <p:cNvSpPr txBox="1"/>
          <p:nvPr>
            <p:ph type="title" hasCustomPrompt="1"/>
          </p:nvPr>
        </p:nvSpPr>
        <p:spPr>
          <a:xfrm>
            <a:off x="571500" y="9525000"/>
            <a:ext cx="23241000" cy="2641600"/>
          </a:xfrm>
          <a:prstGeom prst="rect">
            <a:avLst/>
          </a:prstGeom>
        </p:spPr>
        <p:txBody>
          <a:bodyPr/>
          <a:lstStyle>
            <a:lvl1pPr>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FFF"/>
        </a:solidFill>
      </p:bgPr>
    </p:bg>
    <p:spTree>
      <p:nvGrpSpPr>
        <p:cNvPr id="1" name=""/>
        <p:cNvGrpSpPr/>
        <p:nvPr/>
      </p:nvGrpSpPr>
      <p:grpSpPr>
        <a:xfrm>
          <a:off x="0" y="0"/>
          <a:ext cx="0" cy="0"/>
          <a:chOff x="0" y="0"/>
          <a:chExt cx="0" cy="0"/>
        </a:xfrm>
      </p:grpSpPr>
      <p:sp>
        <p:nvSpPr>
          <p:cNvPr id="37" name="520524404_2582x1617.jpg"/>
          <p:cNvSpPr/>
          <p:nvPr>
            <p:ph type="pic" idx="13"/>
          </p:nvPr>
        </p:nvSpPr>
        <p:spPr>
          <a:xfrm>
            <a:off x="9626600" y="-1"/>
            <a:ext cx="21901492" cy="13716001"/>
          </a:xfrm>
          <a:prstGeom prst="rect">
            <a:avLst/>
          </a:prstGeom>
        </p:spPr>
        <p:txBody>
          <a:bodyPr lIns="91439" tIns="45719" rIns="91439" bIns="45719">
            <a:noAutofit/>
          </a:bodyPr>
          <a:lstStyle/>
          <a:p>
            <a:pPr/>
          </a:p>
        </p:txBody>
      </p:sp>
      <p:sp>
        <p:nvSpPr>
          <p:cNvPr id="38"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39"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0" name="Author and Date"/>
          <p:cNvSpPr txBox="1"/>
          <p:nvPr>
            <p:ph type="body" sz="quarter" idx="14" hasCustomPrompt="1"/>
          </p:nvPr>
        </p:nvSpPr>
        <p:spPr>
          <a:xfrm>
            <a:off x="571500" y="12269258"/>
            <a:ext cx="11049000" cy="555245"/>
          </a:xfrm>
          <a:prstGeom prst="rect">
            <a:avLst/>
          </a:prstGeom>
        </p:spPr>
        <p:txBody>
          <a:bodyPr/>
          <a:lstStyle>
            <a:lvl1pPr defTabSz="825500">
              <a:lnSpc>
                <a:spcPct val="100000"/>
              </a:lnSpc>
              <a:tabLst/>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41" name="Slide Title"/>
          <p:cNvSpPr txBox="1"/>
          <p:nvPr>
            <p:ph type="title" hasCustomPrompt="1"/>
          </p:nvPr>
        </p:nvSpPr>
        <p:spPr>
          <a:xfrm>
            <a:off x="571500" y="4770137"/>
            <a:ext cx="11049000" cy="7036978"/>
          </a:xfrm>
          <a:prstGeom prst="rect">
            <a:avLst/>
          </a:prstGeom>
        </p:spPr>
        <p:txBody>
          <a:bodyPr/>
          <a:lstStyle>
            <a:lvl1pPr>
              <a:defRPr spc="-300" sz="15000">
                <a:solidFill>
                  <a:schemeClr val="accent1"/>
                </a:solidFill>
                <a:latin typeface="+mn-lt"/>
                <a:ea typeface="+mn-ea"/>
                <a:cs typeface="+mn-cs"/>
                <a:sym typeface="Founders Grotesk Semibold"/>
              </a:defRPr>
            </a:lvl1pPr>
          </a:lstStyle>
          <a:p>
            <a:pPr/>
            <a:r>
              <a:t>Slide Title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49" name="Body Level One…"/>
          <p:cNvSpPr txBox="1"/>
          <p:nvPr>
            <p:ph type="body" idx="1" hasCustomPrompt="1"/>
          </p:nvPr>
        </p:nvSpPr>
        <p:spPr>
          <a:xfrm>
            <a:off x="571500" y="3904441"/>
            <a:ext cx="23241000" cy="7697009"/>
          </a:xfrm>
          <a:prstGeom prst="rect">
            <a:avLst/>
          </a:prstGeom>
        </p:spPr>
        <p:txBody>
          <a:bodyPr/>
          <a:lstStyle>
            <a:lvl1pPr marL="4572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2pPr>
            <a:lvl3pPr marL="13716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3pPr>
            <a:lvl4pPr marL="18288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4pPr>
            <a:lvl5pPr marL="22860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50" name="Slide Title"/>
          <p:cNvSpPr txBox="1"/>
          <p:nvPr>
            <p:ph type="title" hasCustomPrompt="1"/>
          </p:nvPr>
        </p:nvSpPr>
        <p:spPr>
          <a:xfrm>
            <a:off x="571500" y="629023"/>
            <a:ext cx="23241000" cy="1951019"/>
          </a:xfrm>
          <a:prstGeom prst="rect">
            <a:avLst/>
          </a:prstGeom>
        </p:spPr>
        <p:txBody>
          <a:bodyPr/>
          <a:lstStyle>
            <a:lvl1pPr>
              <a:lnSpc>
                <a:spcPct val="60000"/>
              </a:lnSpc>
              <a:defRPr spc="-239" sz="12000">
                <a:solidFill>
                  <a:schemeClr val="accent1"/>
                </a:solidFill>
                <a:latin typeface="+mn-lt"/>
                <a:ea typeface="+mn-ea"/>
                <a:cs typeface="+mn-cs"/>
                <a:sym typeface="Founders Grotesk Semibold"/>
              </a:defRPr>
            </a:lvl1pPr>
          </a:lstStyle>
          <a:p>
            <a:pPr/>
            <a:r>
              <a:t>Slide Title</a:t>
            </a:r>
          </a:p>
        </p:txBody>
      </p:sp>
      <p:sp>
        <p:nvSpPr>
          <p:cNvPr id="51" name="Slide Number"/>
          <p:cNvSpPr txBox="1"/>
          <p:nvPr>
            <p:ph type="sldNum" sz="quarter" idx="2"/>
          </p:nvPr>
        </p:nvSpPr>
        <p:spPr>
          <a:xfrm>
            <a:off x="23436122" y="12268199"/>
            <a:ext cx="371756" cy="555245"/>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8" name="Kernel persistence"/>
          <p:cNvSpPr txBox="1"/>
          <p:nvPr/>
        </p:nvSpPr>
        <p:spPr>
          <a:xfrm>
            <a:off x="214783" y="4898578"/>
            <a:ext cx="23236826" cy="135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9594">
              <a:lnSpc>
                <a:spcPct val="60000"/>
              </a:lnSpc>
              <a:spcBef>
                <a:spcPts val="0"/>
              </a:spcBef>
              <a:defRPr spc="-165" sz="8280">
                <a:solidFill>
                  <a:schemeClr val="accent4">
                    <a:hueOff val="272893"/>
                    <a:satOff val="6167"/>
                    <a:lumOff val="21491"/>
                  </a:schemeClr>
                </a:solidFill>
                <a:latin typeface="+mn-lt"/>
                <a:ea typeface="+mn-ea"/>
                <a:cs typeface="+mn-cs"/>
                <a:sym typeface="Founders Grotesk Semibold"/>
              </a:defRPr>
            </a:lvl1pPr>
          </a:lstStyle>
          <a:p>
            <a:pPr/>
            <a:r>
              <a:t>Kernel persistence </a:t>
            </a:r>
          </a:p>
        </p:txBody>
      </p:sp>
      <p:sp>
        <p:nvSpPr>
          <p:cNvPr id="59" name="File-system persistence"/>
          <p:cNvSpPr txBox="1"/>
          <p:nvPr/>
        </p:nvSpPr>
        <p:spPr>
          <a:xfrm>
            <a:off x="214783" y="9307620"/>
            <a:ext cx="23236826" cy="135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9594">
              <a:lnSpc>
                <a:spcPct val="60000"/>
              </a:lnSpc>
              <a:spcBef>
                <a:spcPts val="0"/>
              </a:spcBef>
              <a:defRPr spc="-165" sz="8280">
                <a:solidFill>
                  <a:schemeClr val="accent4">
                    <a:hueOff val="272893"/>
                    <a:satOff val="6167"/>
                    <a:lumOff val="21491"/>
                  </a:schemeClr>
                </a:solidFill>
                <a:latin typeface="+mn-lt"/>
                <a:ea typeface="+mn-ea"/>
                <a:cs typeface="+mn-cs"/>
                <a:sym typeface="Founders Grotesk Semibold"/>
              </a:defRPr>
            </a:lvl1pPr>
          </a:lstStyle>
          <a:p>
            <a:pPr/>
            <a:r>
              <a:t>File-system persistence</a:t>
            </a:r>
          </a:p>
        </p:txBody>
      </p:sp>
      <p:sp>
        <p:nvSpPr>
          <p:cNvPr id="60" name="Process persistence"/>
          <p:cNvSpPr txBox="1"/>
          <p:nvPr/>
        </p:nvSpPr>
        <p:spPr>
          <a:xfrm>
            <a:off x="214783" y="84757"/>
            <a:ext cx="23236826" cy="1354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9594">
              <a:lnSpc>
                <a:spcPct val="60000"/>
              </a:lnSpc>
              <a:spcBef>
                <a:spcPts val="0"/>
              </a:spcBef>
              <a:defRPr spc="-165" sz="8280">
                <a:solidFill>
                  <a:schemeClr val="accent4">
                    <a:hueOff val="272893"/>
                    <a:satOff val="6167"/>
                    <a:lumOff val="21491"/>
                  </a:schemeClr>
                </a:solidFill>
                <a:latin typeface="+mn-lt"/>
                <a:ea typeface="+mn-ea"/>
                <a:cs typeface="+mn-cs"/>
                <a:sym typeface="Founders Grotesk Semibold"/>
              </a:defRPr>
            </a:lvl1pPr>
          </a:lstStyle>
          <a:p>
            <a:pPr/>
            <a:r>
              <a:t>Process persistence</a:t>
            </a:r>
          </a:p>
        </p:txBody>
      </p:sp>
      <p:sp>
        <p:nvSpPr>
          <p:cNvPr id="61" name="A kernel-persistent IPC object exists until either it is explicitly deleted or the system is shut down. The lifetime of the object is independent of whether any process holds the object open. This means that, for example, one process can create an object"/>
          <p:cNvSpPr txBox="1"/>
          <p:nvPr/>
        </p:nvSpPr>
        <p:spPr>
          <a:xfrm>
            <a:off x="212695" y="6471456"/>
            <a:ext cx="23241001" cy="2546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pc="-42" sz="4300">
                <a:solidFill>
                  <a:schemeClr val="accent5">
                    <a:hueOff val="38068"/>
                    <a:lumOff val="-14599"/>
                  </a:schemeClr>
                </a:solidFill>
              </a:defRPr>
            </a:pPr>
            <a:r>
              <a:t>	A kernel-persistent IPC object exists until either it is explicitly deleted or the system is shut down. The lifetime of the object is independent of whether any process holds the object open. This means that, for example, one process can create an object, write data to it, and then close it (or terminate). At a later point, another process can open the object and read the data. </a:t>
            </a:r>
            <a:br/>
          </a:p>
        </p:txBody>
      </p:sp>
      <p:sp>
        <p:nvSpPr>
          <p:cNvPr id="62" name="An IPC object with file-system persistence retains its information even when the system is rebooted. The object exists until it is explicitly deleted. The only type of IPC object that demonstrates file-system persistence is shared memory based on a memor"/>
          <p:cNvSpPr txBox="1"/>
          <p:nvPr/>
        </p:nvSpPr>
        <p:spPr>
          <a:xfrm>
            <a:off x="212695" y="10951008"/>
            <a:ext cx="23241001" cy="2546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3">
              <a:defRPr spc="-42" sz="4300">
                <a:solidFill>
                  <a:schemeClr val="accent5">
                    <a:hueOff val="38068"/>
                    <a:lumOff val="-14599"/>
                  </a:schemeClr>
                </a:solidFill>
              </a:defRPr>
            </a:pPr>
            <a:r>
              <a:t>	An IPC object with file-system persistence retains its information even when the system is rebooted. The object exists until it is explicitly deleted. The only type of IPC object that demonstrates file-system persistence is shared memory based on a memory-mapped file. </a:t>
            </a:r>
            <a:br/>
          </a:p>
        </p:txBody>
      </p:sp>
      <p:sp>
        <p:nvSpPr>
          <p:cNvPr id="63" name="A process-persistent IPC object remains in existence only as long as it is held open by at least one process. If the object is closed by all processes, then all kernel resources associated with the object are freed, and any unread data is destroyed. Pipe"/>
          <p:cNvSpPr txBox="1"/>
          <p:nvPr/>
        </p:nvSpPr>
        <p:spPr>
          <a:xfrm>
            <a:off x="297881" y="1409406"/>
            <a:ext cx="23788238" cy="2687970"/>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lstStyle/>
          <a:p>
            <a:pPr>
              <a:lnSpc>
                <a:spcPct val="70000"/>
              </a:lnSpc>
              <a:defRPr spc="-42" sz="4300">
                <a:solidFill>
                  <a:schemeClr val="accent5">
                    <a:hueOff val="38068"/>
                    <a:lumOff val="-14599"/>
                  </a:schemeClr>
                </a:solidFill>
              </a:defRPr>
            </a:pPr>
            <a:r>
              <a:t>	A process-persistent IPC object remains in existence only as long as it is held open by at least one process. If the object is closed by all processes, then all kernel resources associated with the object are freed, and any unread data is destroyed. Pipes, FIFOs, and sockets are examples of IPC facilities with process persistence. </a:t>
            </a:r>
            <a:br/>
          </a:p>
        </p:txBody>
      </p:sp>
      <p:sp>
        <p:nvSpPr>
          <p:cNvPr id="64"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copy">
    <p:spTree>
      <p:nvGrpSpPr>
        <p:cNvPr id="1" name=""/>
        <p:cNvGrpSpPr/>
        <p:nvPr/>
      </p:nvGrpSpPr>
      <p:grpSpPr>
        <a:xfrm>
          <a:off x="0" y="0"/>
          <a:ext cx="0" cy="0"/>
          <a:chOff x="0" y="0"/>
          <a:chExt cx="0" cy="0"/>
        </a:xfrm>
      </p:grpSpPr>
      <p:sp>
        <p:nvSpPr>
          <p:cNvPr id="7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78" name="683033896_1440x1778.jpg"/>
          <p:cNvSpPr/>
          <p:nvPr>
            <p:ph type="pic" idx="13"/>
          </p:nvPr>
        </p:nvSpPr>
        <p:spPr>
          <a:xfrm>
            <a:off x="0" y="-671784"/>
            <a:ext cx="12196747" cy="15059595"/>
          </a:xfrm>
          <a:prstGeom prst="rect">
            <a:avLst/>
          </a:prstGeom>
        </p:spPr>
        <p:txBody>
          <a:bodyPr lIns="91439" tIns="45719" rIns="91439" bIns="45719">
            <a:noAutofit/>
          </a:bodyPr>
          <a:lstStyle/>
          <a:p>
            <a:pPr/>
          </a:p>
        </p:txBody>
      </p:sp>
      <p:sp>
        <p:nvSpPr>
          <p:cNvPr id="79" name="Slide Title"/>
          <p:cNvSpPr txBox="1"/>
          <p:nvPr>
            <p:ph type="title" hasCustomPrompt="1"/>
          </p:nvPr>
        </p:nvSpPr>
        <p:spPr>
          <a:xfrm>
            <a:off x="13157200" y="864810"/>
            <a:ext cx="10256838" cy="1308101"/>
          </a:xfrm>
          <a:prstGeom prst="rect">
            <a:avLst/>
          </a:prstGeom>
        </p:spPr>
        <p:txBody>
          <a:bodyPr anchor="b"/>
          <a:lstStyle>
            <a:lvl1pPr>
              <a:defRPr spc="0">
                <a:solidFill>
                  <a:schemeClr val="accent1"/>
                </a:solidFill>
                <a:latin typeface="+mn-lt"/>
                <a:ea typeface="+mn-ea"/>
                <a:cs typeface="+mn-cs"/>
                <a:sym typeface="Founders Grotesk Semibold"/>
              </a:defRPr>
            </a:lvl1pPr>
          </a:lstStyle>
          <a:p>
            <a:pPr/>
            <a:r>
              <a:t>Slide Title </a:t>
            </a:r>
          </a:p>
        </p:txBody>
      </p:sp>
      <p:sp>
        <p:nvSpPr>
          <p:cNvPr id="80" name="Body Level One…"/>
          <p:cNvSpPr txBox="1"/>
          <p:nvPr>
            <p:ph type="body" sz="half" idx="1" hasCustomPrompt="1"/>
          </p:nvPr>
        </p:nvSpPr>
        <p:spPr>
          <a:xfrm>
            <a:off x="13157200" y="3904441"/>
            <a:ext cx="10256838" cy="7303309"/>
          </a:xfrm>
          <a:prstGeom prst="rect">
            <a:avLst/>
          </a:prstGeom>
        </p:spPr>
        <p:txBody>
          <a:bodyPr/>
          <a:lstStyle>
            <a:lvl1pPr marL="4572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2pPr>
            <a:lvl3pPr marL="13716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3pPr>
            <a:lvl4pPr marL="18288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4pPr>
            <a:lvl5pPr marL="22860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3">
            <a:hueOff val="513816"/>
            <a:satOff val="9467"/>
            <a:lumOff val="17481"/>
          </a:schemeClr>
        </a:solidFill>
      </p:bgPr>
    </p:bg>
    <p:spTree>
      <p:nvGrpSpPr>
        <p:cNvPr id="1" name=""/>
        <p:cNvGrpSpPr/>
        <p:nvPr/>
      </p:nvGrpSpPr>
      <p:grpSpPr>
        <a:xfrm>
          <a:off x="0" y="0"/>
          <a:ext cx="0" cy="0"/>
          <a:chOff x="0" y="0"/>
          <a:chExt cx="0" cy="0"/>
        </a:xfrm>
      </p:grpSpPr>
      <p:sp>
        <p:nvSpPr>
          <p:cNvPr id="88" name="Line"/>
          <p:cNvSpPr/>
          <p:nvPr/>
        </p:nvSpPr>
        <p:spPr>
          <a:xfrm>
            <a:off x="635000" y="12192000"/>
            <a:ext cx="23114000" cy="0"/>
          </a:xfrm>
          <a:prstGeom prst="line">
            <a:avLst/>
          </a:prstGeom>
          <a:ln w="381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89" name="Line"/>
          <p:cNvSpPr/>
          <p:nvPr/>
        </p:nvSpPr>
        <p:spPr>
          <a:xfrm>
            <a:off x="635000" y="9443335"/>
            <a:ext cx="23114000" cy="1"/>
          </a:xfrm>
          <a:prstGeom prst="line">
            <a:avLst/>
          </a:prstGeom>
          <a:ln w="114300">
            <a:solidFill>
              <a:schemeClr val="accent1"/>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0" name="Section Title"/>
          <p:cNvSpPr txBox="1"/>
          <p:nvPr>
            <p:ph type="title" hasCustomPrompt="1"/>
          </p:nvPr>
        </p:nvSpPr>
        <p:spPr>
          <a:xfrm>
            <a:off x="571500" y="9530979"/>
            <a:ext cx="23241000" cy="2019301"/>
          </a:xfrm>
          <a:prstGeom prst="rect">
            <a:avLst/>
          </a:prstGeom>
        </p:spPr>
        <p:txBody>
          <a:bodyPr anchor="b"/>
          <a:lstStyle>
            <a:lvl1pPr>
              <a:lnSpc>
                <a:spcPct val="70000"/>
              </a:lnSpc>
              <a:defRPr spc="-300" sz="15000">
                <a:solidFill>
                  <a:schemeClr val="accent1"/>
                </a:solidFill>
                <a:latin typeface="+mn-lt"/>
                <a:ea typeface="+mn-ea"/>
                <a:cs typeface="+mn-cs"/>
                <a:sym typeface="Founders Grotesk Semibold"/>
              </a:defRPr>
            </a:lvl1pPr>
          </a:lstStyle>
          <a:p>
            <a:pPr/>
            <a:r>
              <a:t>Section Title</a:t>
            </a:r>
          </a:p>
        </p:txBody>
      </p:sp>
      <p:sp>
        <p:nvSpPr>
          <p:cNvPr id="9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98"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99"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100" name="Slide Title"/>
          <p:cNvSpPr txBox="1"/>
          <p:nvPr>
            <p:ph type="title" hasCustomPrompt="1"/>
          </p:nvPr>
        </p:nvSpPr>
        <p:spPr>
          <a:xfrm>
            <a:off x="571500" y="715982"/>
            <a:ext cx="23241000" cy="1951018"/>
          </a:xfrm>
          <a:prstGeom prst="rect">
            <a:avLst/>
          </a:prstGeom>
        </p:spPr>
        <p:txBody>
          <a:bodyPr/>
          <a:lstStyle>
            <a:lvl1pPr>
              <a:lnSpc>
                <a:spcPct val="60000"/>
              </a:lnSpc>
              <a:defRPr spc="-239" sz="12000">
                <a:solidFill>
                  <a:schemeClr val="accent1"/>
                </a:solidFill>
                <a:latin typeface="+mn-lt"/>
                <a:ea typeface="+mn-ea"/>
                <a:cs typeface="+mn-cs"/>
                <a:sym typeface="Founders Grotesk Semibold"/>
              </a:defRPr>
            </a:lvl1pPr>
          </a:lstStyle>
          <a:p>
            <a:pPr/>
            <a:r>
              <a:t>Slide Title </a:t>
            </a:r>
          </a:p>
        </p:txBody>
      </p:sp>
      <p:sp>
        <p:nvSpPr>
          <p:cNvPr id="101"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2" name="Agenda Title"/>
          <p:cNvSpPr txBox="1"/>
          <p:nvPr>
            <p:ph type="title" hasCustomPrompt="1"/>
          </p:nvPr>
        </p:nvSpPr>
        <p:spPr>
          <a:xfrm>
            <a:off x="575641" y="881082"/>
            <a:ext cx="23241001" cy="1951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Agenda Title</a:t>
            </a:r>
          </a:p>
        </p:txBody>
      </p:sp>
      <p:sp>
        <p:nvSpPr>
          <p:cNvPr id="3"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lgn="ctr" defTabSz="584200">
              <a:lnSpc>
                <a:spcPct val="100000"/>
              </a:lnSpc>
              <a:spcBef>
                <a:spcPts val="0"/>
              </a:spcBef>
              <a:defRPr b="1" cap="all" spc="156" sz="2600">
                <a:solidFill>
                  <a:srgbClr val="FFFFFF"/>
                </a:solidFill>
                <a:latin typeface="Founders Grotesk Condensed"/>
                <a:ea typeface="Founders Grotesk Condensed"/>
                <a:cs typeface="Founders Grotesk Condensed"/>
                <a:sym typeface="Founders Grotesk Condensed"/>
              </a:defRPr>
            </a:pPr>
          </a:p>
        </p:txBody>
      </p:sp>
      <p:sp>
        <p:nvSpPr>
          <p:cNvPr id="4" name="Body Level One…"/>
          <p:cNvSpPr txBox="1"/>
          <p:nvPr>
            <p:ph type="body" idx="1" hasCustomPrompt="1"/>
          </p:nvPr>
        </p:nvSpPr>
        <p:spPr>
          <a:xfrm>
            <a:off x="575641" y="3276600"/>
            <a:ext cx="23241001" cy="9870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Agenda Topics</a:t>
            </a:r>
          </a:p>
          <a:p>
            <a:pPr lvl="1"/>
            <a:r>
              <a:t/>
            </a:r>
          </a:p>
          <a:p>
            <a:pPr lvl="2"/>
            <a:r>
              <a:t/>
            </a:r>
          </a:p>
          <a:p>
            <a:pPr lvl="3"/>
            <a:r>
              <a:t/>
            </a:r>
          </a:p>
          <a:p>
            <a:pPr lvl="4"/>
            <a:r>
              <a:t/>
            </a:r>
          </a:p>
        </p:txBody>
      </p:sp>
      <p:sp>
        <p:nvSpPr>
          <p:cNvPr id="5" name="Slide Number"/>
          <p:cNvSpPr txBox="1"/>
          <p:nvPr>
            <p:ph type="sldNum" sz="quarter" idx="2"/>
          </p:nvPr>
        </p:nvSpPr>
        <p:spPr>
          <a:xfrm>
            <a:off x="23431499" y="12268199"/>
            <a:ext cx="371756" cy="555245"/>
          </a:xfrm>
          <a:prstGeom prst="rect">
            <a:avLst/>
          </a:prstGeom>
          <a:ln w="12700">
            <a:miter lim="400000"/>
          </a:ln>
        </p:spPr>
        <p:txBody>
          <a:bodyPr wrap="none" lIns="50800" tIns="50800" rIns="50800" bIns="50800" anchor="b">
            <a:spAutoFit/>
          </a:bodyPr>
          <a:lstStyle>
            <a:lvl1pPr algn="r">
              <a:lnSpc>
                <a:spcPct val="100000"/>
              </a:lnSpc>
              <a:spcBef>
                <a:spcPts val="0"/>
              </a:spcBef>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1pPr>
      <a:lvl2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2pPr>
      <a:lvl3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3pPr>
      <a:lvl4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4pPr>
      <a:lvl5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5pPr>
      <a:lvl6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6pPr>
      <a:lvl7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7pPr>
      <a:lvl8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8pPr>
      <a:lvl9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9pPr>
    </p:titleStyle>
    <p:bodyStyle>
      <a:lvl1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1pPr>
      <a:lvl2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2pPr>
      <a:lvl3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3pPr>
      <a:lvl4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4pPr>
      <a:lvl5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5pPr>
      <a:lvl6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6pPr>
      <a:lvl7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7pPr>
      <a:lvl8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8pPr>
      <a:lvl9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9pPr>
    </p:bodyStyle>
    <p:otherStyle>
      <a:lvl1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1pPr>
      <a:lvl2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2pPr>
      <a:lvl3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3pPr>
      <a:lvl4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4pPr>
      <a:lvl5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5pPr>
      <a:lvl6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6pPr>
      <a:lvl7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7pPr>
      <a:lvl8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8pPr>
      <a:lvl9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2" name="ASHWIN MURALI 05/06/20"/>
          <p:cNvSpPr txBox="1"/>
          <p:nvPr>
            <p:ph type="body" idx="13"/>
          </p:nvPr>
        </p:nvSpPr>
        <p:spPr>
          <a:xfrm>
            <a:off x="574426" y="12271284"/>
            <a:ext cx="23235148" cy="741700"/>
          </a:xfrm>
          <a:prstGeom prst="rect">
            <a:avLst/>
          </a:prstGeom>
        </p:spPr>
        <p:txBody>
          <a:bodyPr/>
          <a:lstStyle>
            <a:lvl1pPr defTabSz="660400">
              <a:defRPr baseline="20833" spc="268" sz="3360">
                <a:solidFill>
                  <a:schemeClr val="accent4"/>
                </a:solidFill>
              </a:defRPr>
            </a:lvl1pPr>
          </a:lstStyle>
          <a:p>
            <a:pPr/>
            <a:r>
              <a:t>ASHWIN MURALI 05/06/20</a:t>
            </a:r>
          </a:p>
        </p:txBody>
      </p:sp>
      <p:sp>
        <p:nvSpPr>
          <p:cNvPr id="173" name="LINUX IPC"/>
          <p:cNvSpPr txBox="1"/>
          <p:nvPr>
            <p:ph type="ctrTitle"/>
          </p:nvPr>
        </p:nvSpPr>
        <p:spPr>
          <a:prstGeom prst="rect">
            <a:avLst/>
          </a:prstGeom>
        </p:spPr>
        <p:txBody>
          <a:bodyPr/>
          <a:lstStyle/>
          <a:p>
            <a:pPr/>
            <a:r>
              <a:t>LINUX IPC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IMG_2356.PNG" descr="IMG_2356.PNG"/>
          <p:cNvPicPr>
            <a:picLocks noChangeAspect="1"/>
          </p:cNvPicPr>
          <p:nvPr>
            <p:ph type="pic" idx="13"/>
          </p:nvPr>
        </p:nvPicPr>
        <p:blipFill>
          <a:blip r:embed="rId2">
            <a:extLst/>
          </a:blip>
          <a:srcRect l="0" t="0" r="0" b="0"/>
          <a:stretch>
            <a:fillRect/>
          </a:stretch>
        </p:blipFill>
        <p:spPr>
          <a:xfrm>
            <a:off x="0" y="0"/>
            <a:ext cx="24384000" cy="1371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ocess persistence"/>
          <p:cNvSpPr txBox="1"/>
          <p:nvPr>
            <p:ph type="body" idx="1"/>
          </p:nvPr>
        </p:nvSpPr>
        <p:spPr>
          <a:xfrm>
            <a:off x="571499" y="584200"/>
            <a:ext cx="23241001" cy="8451368"/>
          </a:xfrm>
          <a:prstGeom prst="rect">
            <a:avLst/>
          </a:prstGeom>
        </p:spPr>
        <p:txBody>
          <a:bodyPr/>
          <a:lstStyle/>
          <a:p>
            <a:pPr lvl="1">
              <a:defRPr spc="-236" sz="23700">
                <a:solidFill>
                  <a:schemeClr val="accent4"/>
                </a:solidFill>
              </a:defRPr>
            </a:pPr>
            <a:r>
              <a:t>Process persistence</a:t>
            </a:r>
          </a:p>
        </p:txBody>
      </p:sp>
      <p:sp>
        <p:nvSpPr>
          <p:cNvPr id="210" name="A process-persistent IPC object remains in existence only as long as it is held open by at least one process. If the object is closed by all processes, then all kernel resources associated with the object are freed, and any unread data is destroyed. Pipe"/>
          <p:cNvSpPr txBox="1"/>
          <p:nvPr>
            <p:ph type="body" idx="13"/>
          </p:nvPr>
        </p:nvSpPr>
        <p:spPr>
          <a:xfrm>
            <a:off x="635000" y="9175127"/>
            <a:ext cx="23241000" cy="3464810"/>
          </a:xfrm>
          <a:prstGeom prst="rect">
            <a:avLst/>
          </a:prstGeom>
          <a:extLst>
            <a:ext uri="{C572A759-6A51-4108-AA02-DFA0A04FC94B}">
              <ma14:wrappingTextBoxFlag xmlns:ma14="http://schemas.microsoft.com/office/mac/drawingml/2011/main" val="1"/>
            </a:ext>
          </a:extLst>
        </p:spPr>
        <p:txBody>
          <a:bodyPr/>
          <a:lstStyle>
            <a:lvl1pPr defTabSz="808990">
              <a:defRPr spc="-53" sz="5390">
                <a:solidFill>
                  <a:schemeClr val="accent3">
                    <a:hueOff val="-175991"/>
                    <a:satOff val="9467"/>
                    <a:lumOff val="-27405"/>
                  </a:schemeClr>
                </a:solidFill>
              </a:defRPr>
            </a:lvl1pPr>
          </a:lstStyle>
          <a:p>
            <a:pPr/>
            <a:r>
              <a:t>A process-persistent IPC object remains in existence only as long as it is held open by at least one process. If the object is closed by all processes, then all kernel resources associated with the object are freed, and any unread data is destroyed. Pipes, FIFOs, and sockets are examples of IPC facilities with process persistence.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Kernel persistence"/>
          <p:cNvSpPr txBox="1"/>
          <p:nvPr>
            <p:ph type="body" idx="1"/>
          </p:nvPr>
        </p:nvSpPr>
        <p:spPr>
          <a:xfrm>
            <a:off x="571500" y="584200"/>
            <a:ext cx="23241000" cy="8451368"/>
          </a:xfrm>
          <a:prstGeom prst="rect">
            <a:avLst/>
          </a:prstGeom>
        </p:spPr>
        <p:txBody>
          <a:bodyPr/>
          <a:lstStyle/>
          <a:p>
            <a:pPr lvl="1">
              <a:defRPr spc="-259" sz="25900">
                <a:solidFill>
                  <a:schemeClr val="accent4"/>
                </a:solidFill>
              </a:defRPr>
            </a:pPr>
            <a:r>
              <a:t>Kernel persistence</a:t>
            </a:r>
          </a:p>
        </p:txBody>
      </p:sp>
      <p:sp>
        <p:nvSpPr>
          <p:cNvPr id="213" name="A kernel-persistent IPC object exists until either it is explicitly deleted or the system is shut down. The lifetime of the object is independent of whether any process holds the object open. This means that, for example, one process can create an object"/>
          <p:cNvSpPr txBox="1"/>
          <p:nvPr>
            <p:ph type="body" idx="13"/>
          </p:nvPr>
        </p:nvSpPr>
        <p:spPr>
          <a:xfrm>
            <a:off x="635000" y="9175127"/>
            <a:ext cx="23241000" cy="3464810"/>
          </a:xfrm>
          <a:prstGeom prst="rect">
            <a:avLst/>
          </a:prstGeom>
          <a:extLst>
            <a:ext uri="{C572A759-6A51-4108-AA02-DFA0A04FC94B}">
              <ma14:wrappingTextBoxFlag xmlns:ma14="http://schemas.microsoft.com/office/mac/drawingml/2011/main" val="1"/>
            </a:ext>
          </a:extLst>
        </p:spPr>
        <p:txBody>
          <a:bodyPr/>
          <a:lstStyle>
            <a:lvl1pPr defTabSz="825500">
              <a:defRPr spc="-52" sz="5200">
                <a:solidFill>
                  <a:schemeClr val="accent3">
                    <a:hueOff val="-175991"/>
                    <a:satOff val="9467"/>
                    <a:lumOff val="-27405"/>
                  </a:schemeClr>
                </a:solidFill>
              </a:defRPr>
            </a:lvl1pPr>
          </a:lstStyle>
          <a:p>
            <a:pPr/>
            <a:r>
              <a:t>A kernel-persistent IPC object exists until either it is explicitly deleted or the system is shut down. The lifetime of the object is independent of whether any process holds the object open. This means that, for example, one process can create an object, write data to it, and then close it (or terminate). At a later point, another process can open the object and read the data.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File-System persistence"/>
          <p:cNvSpPr txBox="1"/>
          <p:nvPr>
            <p:ph type="body" idx="1"/>
          </p:nvPr>
        </p:nvSpPr>
        <p:spPr>
          <a:xfrm>
            <a:off x="571500" y="584200"/>
            <a:ext cx="23241000" cy="8451368"/>
          </a:xfrm>
          <a:prstGeom prst="rect">
            <a:avLst/>
          </a:prstGeom>
        </p:spPr>
        <p:txBody>
          <a:bodyPr/>
          <a:lstStyle/>
          <a:p>
            <a:pPr lvl="1">
              <a:defRPr spc="-200" sz="20000">
                <a:solidFill>
                  <a:schemeClr val="accent4"/>
                </a:solidFill>
              </a:defRPr>
            </a:pPr>
            <a:r>
              <a:t>File-System persistence</a:t>
            </a:r>
          </a:p>
        </p:txBody>
      </p:sp>
      <p:sp>
        <p:nvSpPr>
          <p:cNvPr id="216" name="An IPC object with file-system persistence retains its information even when the system is rebooted. The object exists until it is explicitly deleted. The only type of IPC object that demonstrates file-system persistence is shared memory based on a memor"/>
          <p:cNvSpPr txBox="1"/>
          <p:nvPr>
            <p:ph type="body" idx="13"/>
          </p:nvPr>
        </p:nvSpPr>
        <p:spPr>
          <a:xfrm>
            <a:off x="635000" y="9175127"/>
            <a:ext cx="23241000" cy="3464810"/>
          </a:xfrm>
          <a:prstGeom prst="rect">
            <a:avLst/>
          </a:prstGeom>
          <a:extLst>
            <a:ext uri="{C572A759-6A51-4108-AA02-DFA0A04FC94B}">
              <ma14:wrappingTextBoxFlag xmlns:ma14="http://schemas.microsoft.com/office/mac/drawingml/2011/main" val="1"/>
            </a:ext>
          </a:extLst>
        </p:spPr>
        <p:txBody>
          <a:bodyPr/>
          <a:lstStyle>
            <a:lvl1pPr defTabSz="825500">
              <a:defRPr spc="-55" sz="5500">
                <a:solidFill>
                  <a:schemeClr val="accent3">
                    <a:hueOff val="-175991"/>
                    <a:satOff val="9467"/>
                    <a:lumOff val="-27405"/>
                  </a:schemeClr>
                </a:solidFill>
              </a:defRPr>
            </a:lvl1pPr>
          </a:lstStyle>
          <a:p>
            <a:pPr/>
            <a:r>
              <a:t>An IPC object with file-system persistence retains its information even when the system is rebooted. The object exists until it is explicitly deleted. The only type of IPC object that demonstrates file-system persistence is shared memory based on a memory-mapped file.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Screenshot 2020-05-06 at 3.06.57 AM.png" descr="Screenshot 2020-05-06 at 3.06.57 AM.png"/>
          <p:cNvPicPr>
            <a:picLocks noChangeAspect="1"/>
          </p:cNvPicPr>
          <p:nvPr>
            <p:ph type="pic" idx="13"/>
          </p:nvPr>
        </p:nvPicPr>
        <p:blipFill>
          <a:blip r:embed="rId2">
            <a:extLst/>
          </a:blip>
          <a:srcRect l="0" t="0" r="0" b="0"/>
          <a:stretch>
            <a:fillRect/>
          </a:stretch>
        </p:blipFill>
        <p:spPr>
          <a:xfrm>
            <a:off x="1549833" y="339657"/>
            <a:ext cx="21284359" cy="132302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IMG_2358.PNG" descr="IMG_2358.PNG"/>
          <p:cNvPicPr>
            <a:picLocks noChangeAspect="1"/>
          </p:cNvPicPr>
          <p:nvPr>
            <p:ph type="pic" idx="13"/>
          </p:nvPr>
        </p:nvPicPr>
        <p:blipFill>
          <a:blip r:embed="rId2">
            <a:extLst/>
          </a:blip>
          <a:srcRect l="0" t="0" r="0" b="0"/>
          <a:stretch>
            <a:fillRect/>
          </a:stretch>
        </p:blipFill>
        <p:spPr>
          <a:xfrm>
            <a:off x="0" y="0"/>
            <a:ext cx="24384000" cy="1371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he performance of an IPC facility may not be a significant factor in the overall performance of an application, and it may not be the only factor in determining the choice of an IPC facility.…"/>
          <p:cNvSpPr/>
          <p:nvPr>
            <p:ph type="body" idx="4294967295"/>
          </p:nvPr>
        </p:nvSpPr>
        <p:spPr>
          <a:xfrm>
            <a:off x="571500" y="1261479"/>
            <a:ext cx="23241000" cy="12268770"/>
          </a:xfrm>
          <a:prstGeom prst="rect">
            <a:avLst/>
          </a:prstGeom>
          <a:solidFill>
            <a:schemeClr val="accent1">
              <a:hueOff val="-42304"/>
              <a:satOff val="23749"/>
              <a:lumOff val="-45745"/>
            </a:schemeClr>
          </a:solidFill>
        </p:spPr>
        <p:txBody>
          <a:bodyPr/>
          <a:lstStyle/>
          <a:p>
            <a:pPr marL="220133" indent="-220133" defTabSz="825500">
              <a:lnSpc>
                <a:spcPct val="80000"/>
              </a:lnSpc>
              <a:spcBef>
                <a:spcPts val="3600"/>
              </a:spcBef>
              <a:buClr>
                <a:schemeClr val="accent1"/>
              </a:buClr>
              <a:buSzPct val="100000"/>
              <a:buChar char="•"/>
              <a:tabLst/>
              <a:defRPr spc="-42" sz="4200">
                <a:solidFill>
                  <a:schemeClr val="accent5">
                    <a:hueOff val="38068"/>
                    <a:lumOff val="-14599"/>
                  </a:schemeClr>
                </a:solidFill>
                <a:latin typeface="Founders Grotesk Text"/>
                <a:ea typeface="Founders Grotesk Text"/>
                <a:cs typeface="Founders Grotesk Text"/>
                <a:sym typeface="Founders Grotesk Text"/>
              </a:defRPr>
            </a:pPr>
            <a:r>
              <a:t> 	</a:t>
            </a:r>
            <a:r>
              <a:rPr spc="-52" sz="5300"/>
              <a:t>The performance of an IPC facility may not be a significant factor in the overall performance of an application, and it may not be the only factor in determining the choice of an IPC facility.</a:t>
            </a:r>
            <a:r>
              <a:t> </a:t>
            </a:r>
            <a:br/>
          </a:p>
          <a:p>
            <a:pPr marL="220133" indent="-220133" defTabSz="825500">
              <a:lnSpc>
                <a:spcPct val="80000"/>
              </a:lnSpc>
              <a:spcBef>
                <a:spcPts val="3600"/>
              </a:spcBef>
              <a:buClr>
                <a:schemeClr val="accent1"/>
              </a:buClr>
              <a:buSzPct val="100000"/>
              <a:buChar char="•"/>
              <a:tabLst/>
              <a:defRPr spc="-42" sz="4200">
                <a:solidFill>
                  <a:schemeClr val="accent5">
                    <a:hueOff val="38068"/>
                    <a:lumOff val="-14599"/>
                  </a:schemeClr>
                </a:solidFill>
                <a:latin typeface="Founders Grotesk Text"/>
                <a:ea typeface="Founders Grotesk Text"/>
                <a:cs typeface="Founders Grotesk Text"/>
                <a:sym typeface="Founders Grotesk Text"/>
              </a:defRPr>
            </a:pPr>
            <a:r>
              <a:t>    </a:t>
            </a:r>
            <a:r>
              <a:rPr spc="-52" sz="5300"/>
              <a:t>	</a:t>
            </a:r>
            <a:r>
              <a:rPr spc="-52" sz="5300">
                <a:solidFill>
                  <a:schemeClr val="accent5"/>
                </a:solidFill>
              </a:rPr>
              <a:t>The relative performance of the various IPC facilities may vary across UNIX implementations or between different versions of the Linux kernel. </a:t>
            </a:r>
            <a:br>
              <a:rPr spc="-52" sz="5300">
                <a:solidFill>
                  <a:schemeClr val="accent5"/>
                </a:solidFill>
              </a:rPr>
            </a:br>
            <a:endParaRPr spc="-52" sz="5300"/>
          </a:p>
          <a:p>
            <a:pPr marL="277787" indent="-277787" defTabSz="825500">
              <a:lnSpc>
                <a:spcPct val="80000"/>
              </a:lnSpc>
              <a:spcBef>
                <a:spcPts val="3600"/>
              </a:spcBef>
              <a:buClr>
                <a:schemeClr val="accent1"/>
              </a:buClr>
              <a:buSzPct val="100000"/>
              <a:buChar char="•"/>
              <a:tabLst/>
              <a:defRPr spc="-42" sz="4200">
                <a:solidFill>
                  <a:schemeClr val="accent5">
                    <a:hueOff val="38068"/>
                    <a:lumOff val="-14599"/>
                  </a:schemeClr>
                </a:solidFill>
                <a:latin typeface="Founders Grotesk Text"/>
                <a:ea typeface="Founders Grotesk Text"/>
                <a:cs typeface="Founders Grotesk Text"/>
                <a:sym typeface="Founders Grotesk Text"/>
              </a:defRPr>
            </a:pPr>
            <a:r>
              <a:rPr spc="-52" sz="5300"/>
              <a:t>    </a:t>
            </a:r>
            <a:r>
              <a:rPr spc="-52" sz="5300">
                <a:solidFill>
                  <a:schemeClr val="accent5">
                    <a:hueOff val="503731"/>
                    <a:lumOff val="7092"/>
                  </a:schemeClr>
                </a:solidFill>
              </a:rPr>
              <a:t>Most importantly, the performance of an IPC facility will vary depending on the precise manner and environment in which it is used. Relevant factors include the size of the data units exchanged in each IPC operation, the amount of unread data that may be outstanding on the IPC facility, whether or not a process context switch is required for each unit of data exchanged, and other load on the system. </a:t>
            </a:r>
            <a:br>
              <a:rPr spc="-52" sz="5300">
                <a:solidFill>
                  <a:schemeClr val="accent5">
                    <a:hueOff val="503731"/>
                    <a:lumOff val="7092"/>
                  </a:schemeClr>
                </a:solidFill>
              </a:rPr>
            </a:b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OverPage-0 2.png" descr="OverPage-0 2.png"/>
          <p:cNvPicPr>
            <a:picLocks noChangeAspect="1"/>
          </p:cNvPicPr>
          <p:nvPr>
            <p:ph type="pic" idx="13"/>
          </p:nvPr>
        </p:nvPicPr>
        <p:blipFill>
          <a:blip r:embed="rId2">
            <a:extLst/>
          </a:blip>
          <a:srcRect l="0" t="0" r="0" b="0"/>
          <a:stretch>
            <a:fillRect/>
          </a:stretch>
        </p:blipFill>
        <p:spPr>
          <a:xfrm>
            <a:off x="0" y="0"/>
            <a:ext cx="24384000" cy="1371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Screenshot 2020-05-06 at 4.30.43 AM.png" descr="Screenshot 2020-05-06 at 4.30.43 AM.png"/>
          <p:cNvPicPr>
            <a:picLocks noChangeAspect="1"/>
          </p:cNvPicPr>
          <p:nvPr>
            <p:ph type="pic" idx="13"/>
          </p:nvPr>
        </p:nvPicPr>
        <p:blipFill>
          <a:blip r:embed="rId2">
            <a:extLst/>
          </a:blip>
          <a:srcRect l="0" t="0" r="0" b="0"/>
          <a:stretch>
            <a:fillRect/>
          </a:stretch>
        </p:blipFill>
        <p:spPr>
          <a:xfrm>
            <a:off x="24197" y="5082153"/>
            <a:ext cx="11356385" cy="2981725"/>
          </a:xfrm>
          <a:prstGeom prst="rect">
            <a:avLst/>
          </a:prstGeom>
        </p:spPr>
      </p:pic>
      <p:sp>
        <p:nvSpPr>
          <p:cNvPr id="227" name="PIPES"/>
          <p:cNvSpPr txBox="1"/>
          <p:nvPr>
            <p:ph type="title"/>
          </p:nvPr>
        </p:nvSpPr>
        <p:spPr>
          <a:xfrm>
            <a:off x="11571511" y="740095"/>
            <a:ext cx="11275641" cy="1515919"/>
          </a:xfrm>
          <a:prstGeom prst="rect">
            <a:avLst/>
          </a:prstGeom>
        </p:spPr>
        <p:txBody>
          <a:bodyPr/>
          <a:lstStyle>
            <a:lvl1pPr defTabSz="808990">
              <a:defRPr sz="9310">
                <a:solidFill>
                  <a:schemeClr val="accent3">
                    <a:hueOff val="-175991"/>
                    <a:satOff val="9467"/>
                    <a:lumOff val="-27405"/>
                  </a:schemeClr>
                </a:solidFill>
              </a:defRPr>
            </a:lvl1pPr>
          </a:lstStyle>
          <a:p>
            <a:pPr/>
            <a:r>
              <a:t>PIPES</a:t>
            </a:r>
          </a:p>
        </p:txBody>
      </p:sp>
      <p:sp>
        <p:nvSpPr>
          <p:cNvPr id="228" name="A pipe is a byte stream. This means that there is no concept of messages or message boundaries when using a pipe. The process reading from a pipe can read blocks of data of any size, regardless of the size of blocks written by the writing process.…"/>
          <p:cNvSpPr txBox="1"/>
          <p:nvPr>
            <p:ph type="body" sz="half" idx="1"/>
          </p:nvPr>
        </p:nvSpPr>
        <p:spPr>
          <a:xfrm>
            <a:off x="11512857" y="3192864"/>
            <a:ext cx="12785104" cy="9610231"/>
          </a:xfrm>
          <a:prstGeom prst="rect">
            <a:avLst/>
          </a:prstGeom>
        </p:spPr>
        <p:txBody>
          <a:bodyPr/>
          <a:lstStyle/>
          <a:p>
            <a:pPr>
              <a:defRPr>
                <a:solidFill>
                  <a:schemeClr val="accent5">
                    <a:hueOff val="38068"/>
                    <a:lumOff val="-14599"/>
                  </a:schemeClr>
                </a:solidFill>
              </a:defRPr>
            </a:pPr>
            <a:r>
              <a:t>A pipe is a byte stream. This means that there is no concept of messages or message boundaries when using a pipe. The process reading from a pipe can read blocks of data of any size, regardless of the size of blocks written by the writing process. </a:t>
            </a:r>
          </a:p>
          <a:p>
            <a:pPr>
              <a:defRPr>
                <a:solidFill>
                  <a:schemeClr val="accent5">
                    <a:hueOff val="38068"/>
                    <a:lumOff val="-14599"/>
                  </a:schemeClr>
                </a:solidFill>
              </a:defRPr>
            </a:pPr>
            <a:r>
              <a:t>The data passes through the pipe </a:t>
            </a:r>
            <a:r>
              <a:rPr>
                <a:solidFill>
                  <a:schemeClr val="accent4">
                    <a:hueOff val="352432"/>
                    <a:satOff val="6167"/>
                    <a:lumOff val="-11914"/>
                  </a:schemeClr>
                </a:solidFill>
              </a:rPr>
              <a:t>sequentially</a:t>
            </a:r>
            <a:r>
              <a:t>, bytes are read from a pipe in exactly the order they were written. It is not possible to randomly access the data in a pipe using lseek(). </a:t>
            </a:r>
          </a:p>
          <a:p>
            <a:pPr>
              <a:defRPr>
                <a:solidFill>
                  <a:schemeClr val="accent5">
                    <a:hueOff val="38068"/>
                    <a:lumOff val="-14599"/>
                  </a:schemeClr>
                </a:solidFill>
              </a:defRPr>
            </a:pPr>
            <a:r>
              <a:t>If multiple processes are writing to a single pipe, then it is guaranteed that their data won’t be intermingled if they write no more than </a:t>
            </a:r>
            <a:r>
              <a:rPr>
                <a:solidFill>
                  <a:schemeClr val="accent4">
                    <a:hueOff val="352432"/>
                    <a:satOff val="6167"/>
                    <a:lumOff val="-11914"/>
                  </a:schemeClr>
                </a:solidFill>
              </a:rPr>
              <a:t>PIPE_BUF</a:t>
            </a:r>
            <a:r>
              <a:t> bytes at a time.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Screenshot 2020-05-06 at 4.43.09 AM.png" descr="Screenshot 2020-05-06 at 4.43.09 AM.png"/>
          <p:cNvPicPr>
            <a:picLocks noChangeAspect="1"/>
          </p:cNvPicPr>
          <p:nvPr>
            <p:ph type="pic" idx="13"/>
          </p:nvPr>
        </p:nvPicPr>
        <p:blipFill>
          <a:blip r:embed="rId2">
            <a:extLst/>
          </a:blip>
          <a:srcRect l="0" t="0" r="0" b="0"/>
          <a:stretch>
            <a:fillRect/>
          </a:stretch>
        </p:blipFill>
        <p:spPr>
          <a:xfrm>
            <a:off x="40298" y="4351139"/>
            <a:ext cx="10996991" cy="5013780"/>
          </a:xfrm>
          <a:prstGeom prst="rect">
            <a:avLst/>
          </a:prstGeom>
        </p:spPr>
      </p:pic>
      <p:sp>
        <p:nvSpPr>
          <p:cNvPr id="231" name="FIFO"/>
          <p:cNvSpPr txBox="1"/>
          <p:nvPr>
            <p:ph type="title"/>
          </p:nvPr>
        </p:nvSpPr>
        <p:spPr>
          <a:xfrm>
            <a:off x="11134638" y="844004"/>
            <a:ext cx="10813928" cy="1507766"/>
          </a:xfrm>
          <a:prstGeom prst="rect">
            <a:avLst/>
          </a:prstGeom>
        </p:spPr>
        <p:txBody>
          <a:bodyPr/>
          <a:lstStyle>
            <a:lvl1pPr defTabSz="808990">
              <a:defRPr sz="9310">
                <a:solidFill>
                  <a:schemeClr val="accent3">
                    <a:hueOff val="-175991"/>
                    <a:satOff val="9467"/>
                    <a:lumOff val="-27405"/>
                  </a:schemeClr>
                </a:solidFill>
              </a:defRPr>
            </a:lvl1pPr>
          </a:lstStyle>
          <a:p>
            <a:pPr/>
            <a:r>
              <a:t>FIFO</a:t>
            </a:r>
          </a:p>
        </p:txBody>
      </p:sp>
      <p:sp>
        <p:nvSpPr>
          <p:cNvPr id="232" name="Semantically, a FIFO is similar to a pipe. The principal difference is that a FIFO has a name within the file system and is opened in the same way as a regular file. This allows a FIFO to be used for communication between unrelated processes (e.g., a cli"/>
          <p:cNvSpPr txBox="1"/>
          <p:nvPr>
            <p:ph type="body" idx="1"/>
          </p:nvPr>
        </p:nvSpPr>
        <p:spPr>
          <a:xfrm>
            <a:off x="11063027" y="2835534"/>
            <a:ext cx="12976362" cy="12262567"/>
          </a:xfrm>
          <a:prstGeom prst="rect">
            <a:avLst/>
          </a:prstGeom>
        </p:spPr>
        <p:txBody>
          <a:bodyPr/>
          <a:lstStyle/>
          <a:p>
            <a:pPr>
              <a:defRPr>
                <a:solidFill>
                  <a:schemeClr val="accent5">
                    <a:hueOff val="38068"/>
                    <a:lumOff val="-14599"/>
                  </a:schemeClr>
                </a:solidFill>
              </a:defRPr>
            </a:pPr>
            <a:r>
              <a:t>Semantically, a FIFO is similar to a pipe. The principal difference is that a FIFO has a name within the file system and is opened in the same way as a regular file. This allows a FIFO to be used for communication between unrelated processes (e.g., a client and server). </a:t>
            </a:r>
          </a:p>
          <a:p>
            <a:pPr>
              <a:defRPr>
                <a:solidFill>
                  <a:schemeClr val="accent5">
                    <a:hueOff val="38068"/>
                    <a:lumOff val="-14599"/>
                  </a:schemeClr>
                </a:solidFill>
              </a:defRPr>
            </a:pPr>
            <a:r>
              <a:t>Once a FIFO has been opened, we use the same I/O system calls as are used with pipes and other files. Just as with pipes, a FIFO has a write end and a read end, and data is read from the pipe in the same order as it is written. This fact gives FIFOs their name: first in, first out. FIFOs are also some-times known as named pipes. </a:t>
            </a:r>
          </a:p>
          <a:p>
            <a:pPr>
              <a:defRPr>
                <a:solidFill>
                  <a:schemeClr val="accent5">
                    <a:hueOff val="38068"/>
                    <a:lumOff val="-14599"/>
                  </a:schemeClr>
                </a:solidFill>
              </a:defRPr>
            </a:pPr>
            <a:r>
              <a:t>As with pipes, when all descriptors referring to a FIFO have been closed, any outstanding </a:t>
            </a:r>
            <a:r>
              <a:rPr>
                <a:solidFill>
                  <a:schemeClr val="accent4">
                    <a:hueOff val="352432"/>
                    <a:satOff val="6167"/>
                    <a:lumOff val="-11914"/>
                  </a:schemeClr>
                </a:solidFill>
              </a:rPr>
              <a:t>data is discarded</a:t>
            </a:r>
            <a:r>
              <a:t>.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IPC classification.jpg" descr="IPC classification.jpg"/>
          <p:cNvPicPr>
            <a:picLocks noChangeAspect="1"/>
          </p:cNvPicPr>
          <p:nvPr>
            <p:ph type="pic" idx="13"/>
          </p:nvPr>
        </p:nvPicPr>
        <p:blipFill>
          <a:blip r:embed="rId2">
            <a:extLst/>
          </a:blip>
          <a:srcRect l="3193" t="0" r="3193" b="0"/>
          <a:stretch>
            <a:fillRect/>
          </a:stretch>
        </p:blipFill>
        <p:spPr>
          <a:xfrm>
            <a:off x="662562" y="818189"/>
            <a:ext cx="10871623" cy="12225838"/>
          </a:xfrm>
          <a:prstGeom prst="rect">
            <a:avLst/>
          </a:prstGeom>
        </p:spPr>
      </p:pic>
      <p:sp>
        <p:nvSpPr>
          <p:cNvPr id="178" name="IPC CLASSIFICATION"/>
          <p:cNvSpPr txBox="1"/>
          <p:nvPr>
            <p:ph type="title"/>
          </p:nvPr>
        </p:nvSpPr>
        <p:spPr>
          <a:prstGeom prst="rect">
            <a:avLst/>
          </a:prstGeom>
        </p:spPr>
        <p:txBody>
          <a:bodyPr/>
          <a:lstStyle>
            <a:lvl1pPr defTabSz="817244">
              <a:defRPr sz="7919">
                <a:solidFill>
                  <a:schemeClr val="accent3">
                    <a:hueOff val="-175991"/>
                    <a:satOff val="9467"/>
                    <a:lumOff val="-27405"/>
                  </a:schemeClr>
                </a:solidFill>
              </a:defRPr>
            </a:lvl1pPr>
          </a:lstStyle>
          <a:p>
            <a:pPr/>
            <a:r>
              <a:t>IPC CLASSIFICATION</a:t>
            </a:r>
          </a:p>
        </p:txBody>
      </p:sp>
      <p:sp>
        <p:nvSpPr>
          <p:cNvPr id="179" name="Similar IPC facilities evolved on different UNIX variants, and later came to be ported to other UNIX systems. For example, FIFOs were developed on System V, while stream sockets were developed on BSD.…"/>
          <p:cNvSpPr txBox="1"/>
          <p:nvPr>
            <p:ph type="body" sz="half" idx="1"/>
          </p:nvPr>
        </p:nvSpPr>
        <p:spPr>
          <a:xfrm>
            <a:off x="13157200" y="3904441"/>
            <a:ext cx="10256838" cy="7456578"/>
          </a:xfrm>
          <a:prstGeom prst="rect">
            <a:avLst/>
          </a:prstGeom>
        </p:spPr>
        <p:txBody>
          <a:bodyPr/>
          <a:lstStyle/>
          <a:p>
            <a:pPr>
              <a:defRPr>
                <a:solidFill>
                  <a:schemeClr val="accent5">
                    <a:hueOff val="38068"/>
                    <a:lumOff val="-14599"/>
                  </a:schemeClr>
                </a:solidFill>
              </a:defRPr>
            </a:pPr>
            <a:r>
              <a:t>Similar IPC facilities evolved on different UNIX variants, and later came to be ported to other UNIX systems. For example, FIFOs were developed on System V, while stream sockets were developed on BSD.</a:t>
            </a:r>
          </a:p>
          <a:p>
            <a:pPr>
              <a:defRPr>
                <a:solidFill>
                  <a:schemeClr val="accent5">
                    <a:hueOff val="38068"/>
                    <a:lumOff val="-14599"/>
                  </a:schemeClr>
                </a:solidFill>
              </a:defRPr>
            </a:pPr>
            <a:r>
              <a:t>New facilities have been developed to address design deficiencies in similar earlier facilities.</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Screenshot 2020-05-06 at 5.00.36 AM.png" descr="Screenshot 2020-05-06 at 5.00.36 AM.png"/>
          <p:cNvPicPr>
            <a:picLocks noChangeAspect="1"/>
          </p:cNvPicPr>
          <p:nvPr>
            <p:ph type="pic" idx="13"/>
          </p:nvPr>
        </p:nvPicPr>
        <p:blipFill>
          <a:blip r:embed="rId2">
            <a:extLst/>
          </a:blip>
          <a:srcRect l="0" t="704" r="0" b="704"/>
          <a:stretch>
            <a:fillRect/>
          </a:stretch>
        </p:blipFill>
        <p:spPr>
          <a:xfrm>
            <a:off x="0" y="0"/>
            <a:ext cx="12196747" cy="13716027"/>
          </a:xfrm>
          <a:prstGeom prst="rect">
            <a:avLst/>
          </a:prstGeom>
        </p:spPr>
      </p:pic>
      <p:sp>
        <p:nvSpPr>
          <p:cNvPr id="235" name="SOCKETS"/>
          <p:cNvSpPr txBox="1"/>
          <p:nvPr>
            <p:ph type="title"/>
          </p:nvPr>
        </p:nvSpPr>
        <p:spPr>
          <a:prstGeom prst="rect">
            <a:avLst/>
          </a:prstGeom>
        </p:spPr>
        <p:txBody>
          <a:bodyPr/>
          <a:lstStyle>
            <a:lvl1pPr defTabSz="685165">
              <a:defRPr sz="7885">
                <a:solidFill>
                  <a:schemeClr val="accent3">
                    <a:hueOff val="-175991"/>
                    <a:satOff val="9467"/>
                    <a:lumOff val="-27405"/>
                  </a:schemeClr>
                </a:solidFill>
              </a:defRPr>
            </a:lvl1pPr>
          </a:lstStyle>
          <a:p>
            <a:pPr/>
            <a:r>
              <a:t>SOCKETS</a:t>
            </a:r>
          </a:p>
        </p:txBody>
      </p:sp>
      <p:sp>
        <p:nvSpPr>
          <p:cNvPr id="236" name="Sockets are a method of IPC that allow data to be exchanged between applications, either on the same host (computer) or on different hosts connected by a network.…"/>
          <p:cNvSpPr txBox="1"/>
          <p:nvPr>
            <p:ph type="body" sz="half" idx="1"/>
          </p:nvPr>
        </p:nvSpPr>
        <p:spPr>
          <a:xfrm>
            <a:off x="13157200" y="3904441"/>
            <a:ext cx="10256838" cy="9679173"/>
          </a:xfrm>
          <a:prstGeom prst="rect">
            <a:avLst/>
          </a:prstGeom>
        </p:spPr>
        <p:txBody>
          <a:bodyPr/>
          <a:lstStyle/>
          <a:p>
            <a:pPr>
              <a:defRPr>
                <a:solidFill>
                  <a:schemeClr val="accent5">
                    <a:hueOff val="38068"/>
                    <a:lumOff val="-14599"/>
                  </a:schemeClr>
                </a:solidFill>
              </a:defRPr>
            </a:pPr>
            <a:r>
              <a:t>Sockets are a method of IPC that allow data to be exchanged between applications, either on the same host (computer) or on different hosts connected by a network. </a:t>
            </a:r>
          </a:p>
          <a:p>
            <a:pPr>
              <a:defRPr>
                <a:solidFill>
                  <a:schemeClr val="accent5">
                    <a:hueOff val="38068"/>
                    <a:lumOff val="-14599"/>
                  </a:schemeClr>
                </a:solidFill>
              </a:defRPr>
            </a:pPr>
            <a:r>
              <a:t>	Each application creates a socket. A socket is the “apparatus” that allows communication, and </a:t>
            </a:r>
            <a:r>
              <a:rPr>
                <a:solidFill>
                  <a:schemeClr val="accent4">
                    <a:hueOff val="352432"/>
                    <a:satOff val="6167"/>
                    <a:lumOff val="-11914"/>
                  </a:schemeClr>
                </a:solidFill>
              </a:rPr>
              <a:t>both applications</a:t>
            </a:r>
            <a:r>
              <a:t> require one. </a:t>
            </a:r>
            <a:br/>
          </a:p>
          <a:p>
            <a:pPr>
              <a:defRPr>
                <a:solidFill>
                  <a:schemeClr val="accent5">
                    <a:hueOff val="38068"/>
                    <a:lumOff val="-14599"/>
                  </a:schemeClr>
                </a:solidFill>
              </a:defRPr>
            </a:pPr>
            <a:r>
              <a:t>	The server binds its socket to a well-known address (name) so that clients can locate it. </a:t>
            </a:r>
            <a:b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Screenshot 2020-05-06 at 5.33.15 AM.png" descr="Screenshot 2020-05-06 at 5.33.15 AM.png"/>
          <p:cNvPicPr>
            <a:picLocks noChangeAspect="1"/>
          </p:cNvPicPr>
          <p:nvPr>
            <p:ph type="pic" idx="13"/>
          </p:nvPr>
        </p:nvPicPr>
        <p:blipFill>
          <a:blip r:embed="rId2">
            <a:extLst/>
          </a:blip>
          <a:srcRect l="0" t="0" r="0" b="0"/>
          <a:stretch>
            <a:fillRect/>
          </a:stretch>
        </p:blipFill>
        <p:spPr>
          <a:xfrm>
            <a:off x="160734" y="4394421"/>
            <a:ext cx="11181167" cy="6307325"/>
          </a:xfrm>
          <a:prstGeom prst="rect">
            <a:avLst/>
          </a:prstGeom>
        </p:spPr>
      </p:pic>
      <p:sp>
        <p:nvSpPr>
          <p:cNvPr id="239" name="MESSAGE QUEUES"/>
          <p:cNvSpPr txBox="1"/>
          <p:nvPr>
            <p:ph type="title"/>
          </p:nvPr>
        </p:nvSpPr>
        <p:spPr>
          <a:xfrm>
            <a:off x="11924066" y="728892"/>
            <a:ext cx="10722248" cy="1538324"/>
          </a:xfrm>
          <a:prstGeom prst="rect">
            <a:avLst/>
          </a:prstGeom>
        </p:spPr>
        <p:txBody>
          <a:bodyPr/>
          <a:lstStyle>
            <a:lvl1pPr>
              <a:defRPr sz="9500">
                <a:solidFill>
                  <a:schemeClr val="accent3">
                    <a:hueOff val="-175991"/>
                    <a:satOff val="9467"/>
                    <a:lumOff val="-27405"/>
                  </a:schemeClr>
                </a:solidFill>
              </a:defRPr>
            </a:lvl1pPr>
          </a:lstStyle>
          <a:p>
            <a:pPr/>
            <a:r>
              <a:t>MESSAGE QUEUES</a:t>
            </a:r>
          </a:p>
        </p:txBody>
      </p:sp>
      <p:sp>
        <p:nvSpPr>
          <p:cNvPr id="240" name="Message queues allow processes to exchange data in the form of messages. Although message queues are similar to pipes and FIFOs in some respects, they also differ in certain ways.…"/>
          <p:cNvSpPr txBox="1"/>
          <p:nvPr>
            <p:ph type="body" sz="half" idx="1"/>
          </p:nvPr>
        </p:nvSpPr>
        <p:spPr>
          <a:xfrm>
            <a:off x="11820738" y="2770302"/>
            <a:ext cx="11488864" cy="11007271"/>
          </a:xfrm>
          <a:prstGeom prst="rect">
            <a:avLst/>
          </a:prstGeom>
        </p:spPr>
        <p:txBody>
          <a:bodyPr/>
          <a:lstStyle/>
          <a:p>
            <a:pPr marL="411479" indent="-411479" defTabSz="742950">
              <a:spcBef>
                <a:spcPts val="3200"/>
              </a:spcBef>
              <a:defRPr spc="-37" sz="3780">
                <a:solidFill>
                  <a:schemeClr val="accent5">
                    <a:hueOff val="38068"/>
                    <a:lumOff val="-14599"/>
                  </a:schemeClr>
                </a:solidFill>
              </a:defRPr>
            </a:pPr>
            <a:r>
              <a:t>Message queues allow processes to exchange data in the form of messages. Although message queues are similar to pipes and FIFOs in some respects, they also differ in certain ways.</a:t>
            </a:r>
          </a:p>
          <a:p>
            <a:pPr marL="411479" indent="-411479" defTabSz="742950">
              <a:spcBef>
                <a:spcPts val="3200"/>
              </a:spcBef>
              <a:defRPr spc="-37" sz="3780">
                <a:solidFill>
                  <a:schemeClr val="accent5">
                    <a:hueOff val="38068"/>
                    <a:lumOff val="-14599"/>
                  </a:schemeClr>
                </a:solidFill>
              </a:defRPr>
            </a:pPr>
            <a:r>
              <a:t>	Communication via message queues is message-oriented; that is, the reader receives </a:t>
            </a:r>
            <a:r>
              <a:rPr>
                <a:solidFill>
                  <a:schemeClr val="accent4">
                    <a:hueOff val="352432"/>
                    <a:satOff val="6167"/>
                    <a:lumOff val="-11914"/>
                  </a:schemeClr>
                </a:solidFill>
              </a:rPr>
              <a:t>whole messages</a:t>
            </a:r>
            <a:r>
              <a:t>, as written by the writer. It is not possible to read part of a message, leaving the remainder in the queue, or to read multiple messages at a time. This contrasts with pipes, which provide an undifferentiated stream of bytes (i.e., with pipes, the reader can read an arbitrary number of bytes at a time, irrespective of the size of data blocks written by the writer). </a:t>
            </a:r>
            <a:br/>
          </a:p>
          <a:p>
            <a:pPr marL="411479" indent="-411479" defTabSz="742950">
              <a:spcBef>
                <a:spcPts val="3200"/>
              </a:spcBef>
              <a:defRPr spc="-37" sz="3780">
                <a:solidFill>
                  <a:schemeClr val="accent5">
                    <a:hueOff val="38068"/>
                    <a:lumOff val="-14599"/>
                  </a:schemeClr>
                </a:solidFill>
              </a:defRPr>
            </a:pPr>
            <a:r>
              <a:t>	In addition to containing data, each message has an </a:t>
            </a:r>
            <a:r>
              <a:rPr>
                <a:solidFill>
                  <a:schemeClr val="accent4">
                    <a:hueOff val="352432"/>
                    <a:satOff val="6167"/>
                    <a:lumOff val="-11914"/>
                  </a:schemeClr>
                </a:solidFill>
              </a:rPr>
              <a:t>integer type</a:t>
            </a:r>
            <a:r>
              <a:t>. Messages can be retrieved from a queue in first-in, first-out order or retrieved by type. </a:t>
            </a:r>
            <a:b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42304"/>
            <a:satOff val="23749"/>
            <a:lumOff val="-45745"/>
          </a:schemeClr>
        </a:solidFill>
      </p:bgPr>
    </p:bg>
    <p:spTree>
      <p:nvGrpSpPr>
        <p:cNvPr id="1" name=""/>
        <p:cNvGrpSpPr/>
        <p:nvPr/>
      </p:nvGrpSpPr>
      <p:grpSpPr>
        <a:xfrm>
          <a:off x="0" y="0"/>
          <a:ext cx="0" cy="0"/>
          <a:chOff x="0" y="0"/>
          <a:chExt cx="0" cy="0"/>
        </a:xfrm>
      </p:grpSpPr>
      <p:pic>
        <p:nvPicPr>
          <p:cNvPr id="242" name="Screenshot 2020-05-06 at 3.40.48 AM.png" descr="Screenshot 2020-05-06 at 3.40.48 AM.png"/>
          <p:cNvPicPr>
            <a:picLocks noChangeAspect="1"/>
          </p:cNvPicPr>
          <p:nvPr>
            <p:ph type="pic" idx="13"/>
          </p:nvPr>
        </p:nvPicPr>
        <p:blipFill>
          <a:blip r:embed="rId2">
            <a:extLst/>
          </a:blip>
          <a:srcRect l="0" t="0" r="0" b="0"/>
          <a:stretch>
            <a:fillRect/>
          </a:stretch>
        </p:blipFill>
        <p:spPr>
          <a:xfrm>
            <a:off x="13618356" y="19598"/>
            <a:ext cx="10410163" cy="13716094"/>
          </a:xfrm>
          <a:prstGeom prst="rect">
            <a:avLst/>
          </a:prstGeom>
        </p:spPr>
      </p:pic>
      <p:sp>
        <p:nvSpPr>
          <p:cNvPr id="243" name="CREDITS"/>
          <p:cNvSpPr txBox="1"/>
          <p:nvPr>
            <p:ph type="title"/>
          </p:nvPr>
        </p:nvSpPr>
        <p:spPr>
          <a:prstGeom prst="rect">
            <a:avLst/>
          </a:prstGeom>
        </p:spPr>
        <p:txBody>
          <a:bodyPr/>
          <a:lstStyle>
            <a:lvl1pPr>
              <a:defRPr>
                <a:solidFill>
                  <a:schemeClr val="accent3">
                    <a:hueOff val="-175991"/>
                    <a:satOff val="9467"/>
                    <a:lumOff val="-27405"/>
                  </a:schemeClr>
                </a:solidFill>
              </a:defRPr>
            </a:lvl1pPr>
          </a:lstStyle>
          <a:p>
            <a:pPr/>
            <a:r>
              <a:t>CREDITS</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Shared memory.png" descr="Shared memory.png"/>
          <p:cNvPicPr>
            <a:picLocks noChangeAspect="1"/>
          </p:cNvPicPr>
          <p:nvPr>
            <p:ph type="pic" idx="13"/>
          </p:nvPr>
        </p:nvPicPr>
        <p:blipFill>
          <a:blip r:embed="rId2">
            <a:extLst/>
          </a:blip>
          <a:srcRect l="0" t="0" r="0" b="0"/>
          <a:stretch>
            <a:fillRect/>
          </a:stretch>
        </p:blipFill>
        <p:spPr>
          <a:xfrm>
            <a:off x="-115902" y="1078204"/>
            <a:ext cx="12380260" cy="11249069"/>
          </a:xfrm>
          <a:prstGeom prst="rect">
            <a:avLst/>
          </a:prstGeom>
        </p:spPr>
      </p:pic>
      <p:sp>
        <p:nvSpPr>
          <p:cNvPr id="182" name="SHARED MEMORY"/>
          <p:cNvSpPr txBox="1"/>
          <p:nvPr>
            <p:ph type="title"/>
          </p:nvPr>
        </p:nvSpPr>
        <p:spPr>
          <a:prstGeom prst="rect">
            <a:avLst/>
          </a:prstGeom>
        </p:spPr>
        <p:txBody>
          <a:bodyPr/>
          <a:lstStyle>
            <a:lvl1pPr defTabSz="817244">
              <a:defRPr sz="7919">
                <a:solidFill>
                  <a:schemeClr val="accent3">
                    <a:hueOff val="-175991"/>
                    <a:satOff val="9467"/>
                    <a:lumOff val="-27405"/>
                  </a:schemeClr>
                </a:solidFill>
              </a:defRPr>
            </a:lvl1pPr>
          </a:lstStyle>
          <a:p>
            <a:pPr/>
            <a:r>
              <a:t>SHARED MEMORY</a:t>
            </a:r>
          </a:p>
        </p:txBody>
      </p:sp>
      <p:sp>
        <p:nvSpPr>
          <p:cNvPr id="183" name="Some of the performance benefits offered by shared memory due to the lack of need for systems calls is offset by the need to synchronise read and write operations (semaphores).…"/>
          <p:cNvSpPr txBox="1"/>
          <p:nvPr>
            <p:ph type="body" sz="half" idx="1"/>
          </p:nvPr>
        </p:nvSpPr>
        <p:spPr>
          <a:xfrm>
            <a:off x="13157200" y="3904441"/>
            <a:ext cx="10256838" cy="8400077"/>
          </a:xfrm>
          <a:prstGeom prst="rect">
            <a:avLst/>
          </a:prstGeom>
        </p:spPr>
        <p:txBody>
          <a:bodyPr/>
          <a:lstStyle/>
          <a:p>
            <a:pPr>
              <a:defRPr>
                <a:solidFill>
                  <a:schemeClr val="accent5">
                    <a:hueOff val="38068"/>
                    <a:lumOff val="-14599"/>
                  </a:schemeClr>
                </a:solidFill>
              </a:defRPr>
            </a:pPr>
            <a:r>
              <a:t>Some of the performance benefits offered by shared memory due to the lack of need for systems calls is offset by the need to synchronise read and write operations (semaphores).</a:t>
            </a:r>
          </a:p>
          <a:p>
            <a:pPr>
              <a:defRPr>
                <a:solidFill>
                  <a:schemeClr val="accent5">
                    <a:hueOff val="38068"/>
                    <a:lumOff val="-14599"/>
                  </a:schemeClr>
                </a:solidFill>
              </a:defRPr>
            </a:pPr>
            <a:r>
              <a:t>Data in shared memory is visible to all processes that share it and reads are </a:t>
            </a:r>
            <a:r>
              <a:rPr>
                <a:solidFill>
                  <a:schemeClr val="accent4">
                    <a:hueOff val="352432"/>
                    <a:satOff val="6167"/>
                    <a:lumOff val="-11914"/>
                  </a:schemeClr>
                </a:solidFill>
              </a:rPr>
              <a:t>not destructive</a:t>
            </a:r>
            <a:r>
              <a:t>.</a:t>
            </a:r>
          </a:p>
          <a:p>
            <a:pPr>
              <a:defRPr>
                <a:solidFill>
                  <a:schemeClr val="accent5">
                    <a:hueOff val="38068"/>
                    <a:lumOff val="-14599"/>
                  </a:schemeClr>
                </a:solidFill>
              </a:defRPr>
            </a:pPr>
            <a:r>
              <a:t>Shared memory is identified by a unique integer, the </a:t>
            </a:r>
            <a:r>
              <a:rPr>
                <a:solidFill>
                  <a:schemeClr val="accent4">
                    <a:hueOff val="352432"/>
                    <a:satOff val="6167"/>
                    <a:lumOff val="-11914"/>
                  </a:schemeClr>
                </a:solidFill>
              </a:rPr>
              <a:t>Shared memory ID</a:t>
            </a:r>
            <a:r>
              <a:t>.</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Screenshot 2020-05-05 at 7.32.00 PM.png" descr="Screenshot 2020-05-05 at 7.32.00 PM.png"/>
          <p:cNvPicPr>
            <a:picLocks noChangeAspect="1"/>
          </p:cNvPicPr>
          <p:nvPr>
            <p:ph type="pic" idx="13"/>
          </p:nvPr>
        </p:nvPicPr>
        <p:blipFill>
          <a:blip r:embed="rId2">
            <a:extLst/>
          </a:blip>
          <a:srcRect l="0" t="0" r="0" b="0"/>
          <a:stretch>
            <a:fillRect/>
          </a:stretch>
        </p:blipFill>
        <p:spPr>
          <a:xfrm>
            <a:off x="-336891" y="3149951"/>
            <a:ext cx="12847612" cy="7021032"/>
          </a:xfrm>
          <a:prstGeom prst="rect">
            <a:avLst/>
          </a:prstGeom>
        </p:spPr>
      </p:pic>
      <p:sp>
        <p:nvSpPr>
          <p:cNvPr id="186" name="DATA TRANSFER"/>
          <p:cNvSpPr txBox="1"/>
          <p:nvPr>
            <p:ph type="title"/>
          </p:nvPr>
        </p:nvSpPr>
        <p:spPr>
          <a:prstGeom prst="rect">
            <a:avLst/>
          </a:prstGeom>
        </p:spPr>
        <p:txBody>
          <a:bodyPr/>
          <a:lstStyle>
            <a:lvl1pPr defTabSz="817244">
              <a:defRPr sz="7919">
                <a:solidFill>
                  <a:schemeClr val="accent3">
                    <a:hueOff val="-175991"/>
                    <a:satOff val="9467"/>
                    <a:lumOff val="-27405"/>
                  </a:schemeClr>
                </a:solidFill>
              </a:defRPr>
            </a:lvl1pPr>
          </a:lstStyle>
          <a:p>
            <a:pPr/>
            <a:r>
              <a:t>DATA TRANSFER</a:t>
            </a:r>
          </a:p>
        </p:txBody>
      </p:sp>
      <p:sp>
        <p:nvSpPr>
          <p:cNvPr id="187" name="Byte stream: The data exchanged is an undelimited byte stream. The size of the bytes read and bytes written has no direct relation.…"/>
          <p:cNvSpPr txBox="1"/>
          <p:nvPr>
            <p:ph type="body" sz="half" idx="1"/>
          </p:nvPr>
        </p:nvSpPr>
        <p:spPr>
          <a:prstGeom prst="rect">
            <a:avLst/>
          </a:prstGeom>
        </p:spPr>
        <p:txBody>
          <a:bodyPr/>
          <a:lstStyle/>
          <a:p>
            <a:pPr>
              <a:defRPr>
                <a:solidFill>
                  <a:schemeClr val="accent5">
                    <a:hueOff val="38068"/>
                    <a:lumOff val="-14599"/>
                  </a:schemeClr>
                </a:solidFill>
              </a:defRPr>
            </a:pPr>
            <a:r>
              <a:rPr u="sng">
                <a:solidFill>
                  <a:schemeClr val="accent4">
                    <a:hueOff val="352432"/>
                    <a:satOff val="6167"/>
                    <a:lumOff val="-11914"/>
                  </a:schemeClr>
                </a:solidFill>
              </a:rPr>
              <a:t>Byte stream</a:t>
            </a:r>
            <a:r>
              <a:rPr>
                <a:solidFill>
                  <a:schemeClr val="accent4">
                    <a:hueOff val="352432"/>
                    <a:satOff val="6167"/>
                    <a:lumOff val="-11914"/>
                  </a:schemeClr>
                </a:solidFill>
              </a:rPr>
              <a:t>:</a:t>
            </a:r>
            <a:r>
              <a:t> The data exchanged is an undelimited byte stream. The size of the bytes read and bytes written has no direct relation.</a:t>
            </a:r>
          </a:p>
          <a:p>
            <a:pPr>
              <a:defRPr>
                <a:solidFill>
                  <a:schemeClr val="accent5">
                    <a:hueOff val="38068"/>
                    <a:lumOff val="-14599"/>
                  </a:schemeClr>
                </a:solidFill>
              </a:defRPr>
            </a:pPr>
            <a:r>
              <a:rPr u="sng">
                <a:solidFill>
                  <a:schemeClr val="accent4">
                    <a:hueOff val="352432"/>
                    <a:satOff val="6167"/>
                    <a:lumOff val="-11914"/>
                  </a:schemeClr>
                </a:solidFill>
              </a:rPr>
              <a:t>Message</a:t>
            </a:r>
            <a:r>
              <a:rPr>
                <a:solidFill>
                  <a:schemeClr val="accent4">
                    <a:hueOff val="352432"/>
                    <a:satOff val="6167"/>
                    <a:lumOff val="-11914"/>
                  </a:schemeClr>
                </a:solidFill>
              </a:rPr>
              <a:t>:</a:t>
            </a:r>
            <a:r>
              <a:t> The data exchanged takes the form of delimited messages. Each read operation reads a whole message written by a writer. </a:t>
            </a:r>
          </a:p>
          <a:p>
            <a:pPr>
              <a:defRPr>
                <a:solidFill>
                  <a:schemeClr val="accent5">
                    <a:hueOff val="38068"/>
                    <a:lumOff val="-14599"/>
                  </a:schemeClr>
                </a:solidFill>
              </a:defRPr>
            </a:pPr>
            <a:r>
              <a:rPr u="sng">
                <a:solidFill>
                  <a:schemeClr val="accent4">
                    <a:hueOff val="352432"/>
                    <a:satOff val="6167"/>
                    <a:lumOff val="-11914"/>
                  </a:schemeClr>
                </a:solidFill>
              </a:rPr>
              <a:t>Pseudoterminals</a:t>
            </a:r>
            <a:r>
              <a:rPr>
                <a:solidFill>
                  <a:schemeClr val="accent4">
                    <a:hueOff val="352432"/>
                    <a:satOff val="6167"/>
                    <a:lumOff val="-11914"/>
                  </a:schemeClr>
                </a:solidFill>
              </a:rPr>
              <a:t>:</a:t>
            </a:r>
            <a:r>
              <a:t> They are virtual devices that provide an IPC channel. </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Data transfer requires 2 data transfers between the kernel and user memory. One for reading and once for writing.…"/>
          <p:cNvSpPr txBox="1"/>
          <p:nvPr>
            <p:ph type="body" idx="1"/>
          </p:nvPr>
        </p:nvSpPr>
        <p:spPr>
          <a:xfrm>
            <a:off x="571500" y="3904441"/>
            <a:ext cx="23241000" cy="9816464"/>
          </a:xfrm>
          <a:prstGeom prst="rect">
            <a:avLst/>
          </a:prstGeom>
        </p:spPr>
        <p:txBody>
          <a:bodyPr/>
          <a:lstStyle/>
          <a:p>
            <a:pPr>
              <a:defRPr spc="-55" sz="5500">
                <a:solidFill>
                  <a:schemeClr val="accent5">
                    <a:hueOff val="38068"/>
                    <a:lumOff val="-14599"/>
                  </a:schemeClr>
                </a:solidFill>
              </a:defRPr>
            </a:pPr>
            <a:r>
              <a:t>Data transfer requires 2 data transfers between the kernel and user memory. One for reading and once for writing.</a:t>
            </a:r>
          </a:p>
          <a:p>
            <a:pPr>
              <a:defRPr spc="-55" sz="5500">
                <a:solidFill>
                  <a:schemeClr val="accent5">
                    <a:hueOff val="38068"/>
                    <a:lumOff val="-14599"/>
                  </a:schemeClr>
                </a:solidFill>
              </a:defRPr>
            </a:pPr>
            <a:r>
              <a:t>Shared memory is a chunk of user space memory shared between two processes.</a:t>
            </a:r>
          </a:p>
          <a:p>
            <a:pPr>
              <a:defRPr spc="-55" sz="5500">
                <a:solidFill>
                  <a:schemeClr val="accent5">
                    <a:hueOff val="38068"/>
                    <a:lumOff val="-14599"/>
                  </a:schemeClr>
                </a:solidFill>
              </a:defRPr>
            </a:pPr>
            <a:r>
              <a:t>Although a data-transfer facility may have multiple readers, reads are </a:t>
            </a:r>
            <a:r>
              <a:rPr>
                <a:solidFill>
                  <a:schemeClr val="accent4">
                    <a:hueOff val="352432"/>
                    <a:satOff val="6167"/>
                    <a:lumOff val="-11914"/>
                  </a:schemeClr>
                </a:solidFill>
              </a:rPr>
              <a:t>destructive</a:t>
            </a:r>
            <a:r>
              <a:t>. A read operation consumes data and is not available to other processes.</a:t>
            </a:r>
          </a:p>
          <a:p>
            <a:pPr>
              <a:defRPr spc="-55" sz="5500">
                <a:solidFill>
                  <a:schemeClr val="accent5">
                    <a:hueOff val="38068"/>
                    <a:lumOff val="-14599"/>
                  </a:schemeClr>
                </a:solidFill>
              </a:defRPr>
            </a:pPr>
            <a:r>
              <a:t>Synchronisation between the reader and writer processes is </a:t>
            </a:r>
            <a:r>
              <a:rPr>
                <a:solidFill>
                  <a:schemeClr val="accent4">
                    <a:hueOff val="352432"/>
                    <a:satOff val="6167"/>
                    <a:lumOff val="-11914"/>
                  </a:schemeClr>
                </a:solidFill>
              </a:rPr>
              <a:t>automatic</a:t>
            </a:r>
            <a:r>
              <a:t>. If a reader attempts to fetch data from a data-transfer facility that currently has no data, then the read operation will be blocked until data is written.</a:t>
            </a:r>
          </a:p>
        </p:txBody>
      </p:sp>
      <p:sp>
        <p:nvSpPr>
          <p:cNvPr id="190" name="Data transfer vs Shared memory"/>
          <p:cNvSpPr txBox="1"/>
          <p:nvPr>
            <p:ph type="title"/>
          </p:nvPr>
        </p:nvSpPr>
        <p:spPr>
          <a:prstGeom prst="rect">
            <a:avLst/>
          </a:prstGeom>
        </p:spPr>
        <p:txBody>
          <a:bodyPr/>
          <a:lstStyle>
            <a:lvl1pPr>
              <a:defRPr>
                <a:solidFill>
                  <a:schemeClr val="accent3">
                    <a:hueOff val="-175991"/>
                    <a:satOff val="9467"/>
                    <a:lumOff val="-27405"/>
                  </a:schemeClr>
                </a:solidFill>
              </a:defRPr>
            </a:lvl1pPr>
          </a:lstStyle>
          <a:p>
            <a:pPr/>
            <a:r>
              <a:t>Data transfer vs Shared memory</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Screenshot 2020-05-05 at 10.44.47 PM.png" descr="Screenshot 2020-05-05 at 10.44.47 PM.png"/>
          <p:cNvPicPr>
            <a:picLocks noChangeAspect="1"/>
          </p:cNvPicPr>
          <p:nvPr>
            <p:ph type="pic" idx="13"/>
          </p:nvPr>
        </p:nvPicPr>
        <p:blipFill>
          <a:blip r:embed="rId2">
            <a:extLst/>
          </a:blip>
          <a:srcRect l="0" t="0" r="0" b="0"/>
          <a:stretch>
            <a:fillRect/>
          </a:stretch>
        </p:blipFill>
        <p:spPr>
          <a:xfrm>
            <a:off x="-33267" y="2401292"/>
            <a:ext cx="12743373" cy="8913583"/>
          </a:xfrm>
          <a:prstGeom prst="rect">
            <a:avLst/>
          </a:prstGeom>
        </p:spPr>
      </p:pic>
      <p:sp>
        <p:nvSpPr>
          <p:cNvPr id="193" name="SYNCHRONIZATION"/>
          <p:cNvSpPr txBox="1"/>
          <p:nvPr>
            <p:ph type="title"/>
          </p:nvPr>
        </p:nvSpPr>
        <p:spPr>
          <a:prstGeom prst="rect">
            <a:avLst/>
          </a:prstGeom>
        </p:spPr>
        <p:txBody>
          <a:bodyPr/>
          <a:lstStyle>
            <a:lvl1pPr defTabSz="817244">
              <a:defRPr sz="7919">
                <a:solidFill>
                  <a:schemeClr val="accent3">
                    <a:hueOff val="-175991"/>
                    <a:satOff val="9467"/>
                    <a:lumOff val="-27405"/>
                  </a:schemeClr>
                </a:solidFill>
              </a:defRPr>
            </a:lvl1pPr>
          </a:lstStyle>
          <a:p>
            <a:pPr/>
            <a:r>
              <a:t>SYNCHRONIZATION</a:t>
            </a:r>
          </a:p>
        </p:txBody>
      </p:sp>
      <p:sp>
        <p:nvSpPr>
          <p:cNvPr id="194" name="Semaphores: A semaphore is a kernel maintained integer whose value is never permitted to fall below 0. If a process attempts to decrease the value of a semaphore below 0 the operation is blocked until it’s value is high enough.…"/>
          <p:cNvSpPr txBox="1"/>
          <p:nvPr>
            <p:ph type="body" sz="half" idx="1"/>
          </p:nvPr>
        </p:nvSpPr>
        <p:spPr>
          <a:xfrm>
            <a:off x="13157200" y="3317266"/>
            <a:ext cx="10256838" cy="10526324"/>
          </a:xfrm>
          <a:prstGeom prst="rect">
            <a:avLst/>
          </a:prstGeom>
        </p:spPr>
        <p:txBody>
          <a:bodyPr/>
          <a:lstStyle/>
          <a:p>
            <a:pPr marL="397763" indent="-397763" defTabSz="718184">
              <a:spcBef>
                <a:spcPts val="3100"/>
              </a:spcBef>
              <a:defRPr spc="-36" sz="3654">
                <a:solidFill>
                  <a:schemeClr val="accent5">
                    <a:hueOff val="38068"/>
                    <a:lumOff val="-14599"/>
                  </a:schemeClr>
                </a:solidFill>
              </a:defRPr>
            </a:pPr>
            <a:r>
              <a:rPr u="sng">
                <a:solidFill>
                  <a:schemeClr val="accent4">
                    <a:hueOff val="272893"/>
                    <a:satOff val="6167"/>
                    <a:lumOff val="21491"/>
                  </a:schemeClr>
                </a:solidFill>
              </a:rPr>
              <a:t>Semaphores</a:t>
            </a:r>
            <a:r>
              <a:t>: A semaphore is a kernel maintained integer whose value is never permitted to fall below 0. If a process attempts to decrease the value of a semaphore below 0 the operation is blocked until it’s value is high enough. </a:t>
            </a:r>
          </a:p>
          <a:p>
            <a:pPr marL="397763" indent="-397763" defTabSz="718184">
              <a:spcBef>
                <a:spcPts val="3100"/>
              </a:spcBef>
              <a:defRPr spc="-36" sz="3654">
                <a:solidFill>
                  <a:schemeClr val="accent5">
                    <a:hueOff val="38068"/>
                    <a:lumOff val="-14599"/>
                  </a:schemeClr>
                </a:solidFill>
              </a:defRPr>
            </a:pPr>
            <a:r>
              <a:rPr u="sng">
                <a:solidFill>
                  <a:schemeClr val="accent4">
                    <a:hueOff val="272893"/>
                    <a:satOff val="6167"/>
                    <a:lumOff val="21491"/>
                  </a:schemeClr>
                </a:solidFill>
              </a:rPr>
              <a:t>File locks</a:t>
            </a:r>
            <a:r>
              <a:t>: Explicitly designed to coordinate the actions of multiple processes operating on the same file. Any number of processes can hold a readlock on a file but when a process acquires a write lock, no other lock can be obtained on the same file.</a:t>
            </a:r>
          </a:p>
          <a:p>
            <a:pPr marL="397763" indent="-397763" defTabSz="718184">
              <a:spcBef>
                <a:spcPts val="3100"/>
              </a:spcBef>
              <a:defRPr spc="-36" sz="3654">
                <a:solidFill>
                  <a:schemeClr val="accent5">
                    <a:hueOff val="38068"/>
                    <a:lumOff val="-14599"/>
                  </a:schemeClr>
                </a:solidFill>
              </a:defRPr>
            </a:pPr>
            <a:r>
              <a:rPr u="sng">
                <a:solidFill>
                  <a:schemeClr val="accent4">
                    <a:hueOff val="272893"/>
                    <a:satOff val="6167"/>
                    <a:lumOff val="21491"/>
                  </a:schemeClr>
                </a:solidFill>
              </a:rPr>
              <a:t>Mutexes and condition variables</a:t>
            </a:r>
            <a:r>
              <a:t>: These synchronization facilities are used with POSIX threads. When a thread calls condition wait, the caller is put into the queue of that condition variable. When a thread calls condition signal, if there are threads waiting in that condition variable's queue, one of them is released.</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reads"/>
          <p:cNvSpPr txBox="1"/>
          <p:nvPr>
            <p:ph type="body" idx="1"/>
          </p:nvPr>
        </p:nvSpPr>
        <p:spPr>
          <a:prstGeom prst="rect">
            <a:avLst/>
          </a:prstGeom>
        </p:spPr>
        <p:txBody>
          <a:bodyPr/>
          <a:lstStyle>
            <a:lvl1pPr>
              <a:defRPr>
                <a:solidFill>
                  <a:schemeClr val="accent3">
                    <a:hueOff val="-175991"/>
                    <a:satOff val="9467"/>
                    <a:lumOff val="-27405"/>
                  </a:schemeClr>
                </a:solidFill>
              </a:defRPr>
            </a:lvl1pPr>
          </a:lstStyle>
          <a:p>
            <a:pPr/>
            <a:r>
              <a:t>Threads</a:t>
            </a:r>
          </a:p>
        </p:txBody>
      </p:sp>
      <p:sp>
        <p:nvSpPr>
          <p:cNvPr id="197" name="IPCs can also be used with threads but are seldom used because of global variables."/>
          <p:cNvSpPr txBox="1"/>
          <p:nvPr>
            <p:ph type="body" idx="13"/>
          </p:nvPr>
        </p:nvSpPr>
        <p:spPr>
          <a:prstGeom prst="rect">
            <a:avLst/>
          </a:prstGeom>
          <a:extLst>
            <a:ext uri="{C572A759-6A51-4108-AA02-DFA0A04FC94B}">
              <ma14:wrappingTextBoxFlag xmlns:ma14="http://schemas.microsoft.com/office/mac/drawingml/2011/main" val="1"/>
            </a:ext>
          </a:extLst>
        </p:spPr>
        <p:txBody>
          <a:bodyPr/>
          <a:lstStyle>
            <a:lvl1pPr defTabSz="792479">
              <a:defRPr spc="-52" sz="5280">
                <a:solidFill>
                  <a:schemeClr val="accent5">
                    <a:hueOff val="38068"/>
                    <a:lumOff val="-14599"/>
                  </a:schemeClr>
                </a:solidFill>
              </a:defRPr>
            </a:lvl1pPr>
          </a:lstStyle>
          <a:p>
            <a:pPr/>
            <a:r>
              <a:t>IPCs can also be used with threads but are seldom used because of global variables.</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Of all the IPC methods we have seen in the classification only sockets permit processes to communicate over a network.…"/>
          <p:cNvSpPr txBox="1"/>
          <p:nvPr>
            <p:ph type="body" idx="1"/>
          </p:nvPr>
        </p:nvSpPr>
        <p:spPr>
          <a:xfrm>
            <a:off x="571500" y="3904441"/>
            <a:ext cx="23241000" cy="9659273"/>
          </a:xfrm>
          <a:prstGeom prst="rect">
            <a:avLst/>
          </a:prstGeom>
        </p:spPr>
        <p:txBody>
          <a:bodyPr/>
          <a:lstStyle/>
          <a:p>
            <a:pPr marL="457199" indent="-457199">
              <a:defRPr spc="-53" sz="5400">
                <a:solidFill>
                  <a:schemeClr val="accent5">
                    <a:hueOff val="38068"/>
                    <a:lumOff val="-14599"/>
                  </a:schemeClr>
                </a:solidFill>
              </a:defRPr>
            </a:pPr>
            <a:r>
              <a:t>Of all the IPC methods we have seen in the classification only sockets permit processes to communicate over a network. </a:t>
            </a:r>
          </a:p>
          <a:p>
            <a:pPr marL="457199" indent="-457199">
              <a:defRPr spc="-53" sz="5400">
                <a:solidFill>
                  <a:schemeClr val="accent5">
                    <a:hueOff val="38068"/>
                    <a:lumOff val="-14599"/>
                  </a:schemeClr>
                </a:solidFill>
              </a:defRPr>
            </a:pPr>
            <a:r>
              <a:t>Sockets are generally used in one of two domains: the </a:t>
            </a:r>
            <a:r>
              <a:rPr i="1">
                <a:solidFill>
                  <a:schemeClr val="accent4">
                    <a:hueOff val="352432"/>
                    <a:satOff val="6167"/>
                    <a:lumOff val="-11914"/>
                  </a:schemeClr>
                </a:solidFill>
              </a:rPr>
              <a:t>UNIX domain</a:t>
            </a:r>
            <a:r>
              <a:t>, which allows communication between processes on the same system, and the </a:t>
            </a:r>
            <a:r>
              <a:rPr i="1">
                <a:solidFill>
                  <a:schemeClr val="accent4">
                    <a:hueOff val="352432"/>
                    <a:satOff val="6167"/>
                    <a:lumOff val="-11914"/>
                  </a:schemeClr>
                </a:solidFill>
              </a:rPr>
              <a:t>Internet domain</a:t>
            </a:r>
            <a:r>
              <a:t>, which allows communication between processes on different hosts connected via a TCP/IP network.</a:t>
            </a:r>
          </a:p>
          <a:p>
            <a:pPr marL="457199" indent="-457199">
              <a:defRPr spc="-53" sz="5400">
                <a:solidFill>
                  <a:schemeClr val="accent5">
                    <a:hueOff val="38068"/>
                    <a:lumOff val="-14599"/>
                  </a:schemeClr>
                </a:solidFill>
              </a:defRPr>
            </a:pPr>
            <a:r>
              <a:t>Often, only minor changes are required to convert a program that uses UNIX domain sockets into one that uses Internet domain sockets, so an application that is built using UNIX domain sockets can be made network-capable with relatively little effort </a:t>
            </a:r>
            <a:br/>
          </a:p>
        </p:txBody>
      </p:sp>
      <p:sp>
        <p:nvSpPr>
          <p:cNvPr id="202" name="NETWORK COMMUNICATION"/>
          <p:cNvSpPr txBox="1"/>
          <p:nvPr>
            <p:ph type="title"/>
          </p:nvPr>
        </p:nvSpPr>
        <p:spPr>
          <a:prstGeom prst="rect">
            <a:avLst/>
          </a:prstGeom>
        </p:spPr>
        <p:txBody>
          <a:bodyPr/>
          <a:lstStyle>
            <a:lvl1pPr>
              <a:defRPr>
                <a:solidFill>
                  <a:schemeClr val="accent3">
                    <a:hueOff val="-175991"/>
                    <a:satOff val="9467"/>
                    <a:lumOff val="-27405"/>
                  </a:schemeClr>
                </a:solidFill>
              </a:defRPr>
            </a:lvl1pPr>
          </a:lstStyle>
          <a:p>
            <a:pPr/>
            <a:r>
              <a:t>NETWORK COMMUNICATION</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PORTABILITY"/>
          <p:cNvSpPr txBox="1"/>
          <p:nvPr>
            <p:ph type="body" idx="1"/>
          </p:nvPr>
        </p:nvSpPr>
        <p:spPr>
          <a:prstGeom prst="rect">
            <a:avLst/>
          </a:prstGeom>
        </p:spPr>
        <p:txBody>
          <a:bodyPr/>
          <a:lstStyle/>
          <a:p>
            <a:pPr lvl="1" defTabSz="652145">
              <a:defRPr spc="-331" sz="33180">
                <a:solidFill>
                  <a:schemeClr val="accent3">
                    <a:hueOff val="-175991"/>
                    <a:satOff val="9467"/>
                    <a:lumOff val="-27405"/>
                  </a:schemeClr>
                </a:solidFill>
              </a:defRPr>
            </a:pPr>
            <a:r>
              <a:t>PORTABILITY</a:t>
            </a:r>
          </a:p>
        </p:txBody>
      </p:sp>
      <p:sp>
        <p:nvSpPr>
          <p:cNvPr id="205" name="The POSIX IPC facilities are not as widely available as their System V IPC counterparts, especially on older UNIX systems. An implementation of POSIX message queues and full support for POSIX semaphores have appeared on Linux only in the 2.6.x kernel ser"/>
          <p:cNvSpPr txBox="1"/>
          <p:nvPr>
            <p:ph type="body" idx="13"/>
          </p:nvPr>
        </p:nvSpPr>
        <p:spPr>
          <a:xfrm>
            <a:off x="635000" y="9175127"/>
            <a:ext cx="23241000" cy="3464810"/>
          </a:xfrm>
          <a:prstGeom prst="rect">
            <a:avLst/>
          </a:prstGeom>
          <a:extLst>
            <a:ext uri="{C572A759-6A51-4108-AA02-DFA0A04FC94B}">
              <ma14:wrappingTextBoxFlag xmlns:ma14="http://schemas.microsoft.com/office/mac/drawingml/2011/main" val="1"/>
            </a:ext>
          </a:extLst>
        </p:spPr>
        <p:txBody>
          <a:bodyPr/>
          <a:lstStyle/>
          <a:p>
            <a:pPr defTabSz="784225">
              <a:defRPr spc="-52" sz="5225">
                <a:solidFill>
                  <a:schemeClr val="accent5">
                    <a:hueOff val="38068"/>
                    <a:lumOff val="-14599"/>
                  </a:schemeClr>
                </a:solidFill>
              </a:defRPr>
            </a:pPr>
            <a:r>
              <a:t>The POSIX IPC facilities are not as widely available as their System V IPC counterparts, especially on older UNIX systems. An implementation of POSIX message queues and full support for POSIX semaphores have appeared on Linux only in the </a:t>
            </a:r>
            <a:r>
              <a:rPr>
                <a:solidFill>
                  <a:schemeClr val="accent4">
                    <a:hueOff val="352432"/>
                    <a:satOff val="6167"/>
                    <a:lumOff val="-11914"/>
                  </a:schemeClr>
                </a:solidFill>
              </a:rPr>
              <a:t>2.6.x</a:t>
            </a:r>
            <a:r>
              <a:t> kernel series. So from a portability point of view, System V IPC may be preferred to POSIX IPC.</a:t>
            </a:r>
          </a:p>
        </p:txBody>
      </p:sp>
    </p:spTree>
  </p:cSld>
  <p:clrMapOvr>
    <a:masterClrMapping/>
  </p:clrMapOvr>
  <mc:AlternateContent xmlns:mc="http://schemas.openxmlformats.org/markup-compatibility/2006">
    <mc:Choice xmlns:p14="http://schemas.microsoft.com/office/powerpoint/2010/main" Requires="p14">
      <p:transition spd="fast" advClick="1" p14:dur="40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8_Academy">
  <a:themeElements>
    <a:clrScheme name="28_Academy">
      <a:dk1>
        <a:srgbClr val="000000"/>
      </a:dk1>
      <a:lt1>
        <a:srgbClr val="000034"/>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80000"/>
          </a:lnSpc>
          <a:spcBef>
            <a:spcPts val="3600"/>
          </a:spcBef>
          <a:spcAft>
            <a:spcPts val="0"/>
          </a:spcAft>
          <a:buClrTx/>
          <a:buSzTx/>
          <a:buFontTx/>
          <a:buNone/>
          <a:tabLst/>
          <a:defRPr b="0" baseline="0" cap="none" i="0" spc="-42" strike="noStrike" sz="4200" u="none" kumimoji="0" normalizeH="0">
            <a:ln>
              <a:noFill/>
            </a:ln>
            <a:solidFill>
              <a:srgbClr val="000000"/>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